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Lst>
  <p:notesMasterIdLst>
    <p:notesMasterId r:id="rId70"/>
  </p:notesMasterIdLst>
  <p:handoutMasterIdLst>
    <p:handoutMasterId r:id="rId71"/>
  </p:handoutMasterIdLst>
  <p:sldIdLst>
    <p:sldId id="257" r:id="rId4"/>
    <p:sldId id="368" r:id="rId5"/>
    <p:sldId id="261" r:id="rId6"/>
    <p:sldId id="264" r:id="rId7"/>
    <p:sldId id="366" r:id="rId8"/>
    <p:sldId id="262" r:id="rId9"/>
    <p:sldId id="287" r:id="rId10"/>
    <p:sldId id="272" r:id="rId11"/>
    <p:sldId id="273" r:id="rId12"/>
    <p:sldId id="274" r:id="rId13"/>
    <p:sldId id="275" r:id="rId14"/>
    <p:sldId id="276" r:id="rId15"/>
    <p:sldId id="284" r:id="rId16"/>
    <p:sldId id="285" r:id="rId17"/>
    <p:sldId id="286" r:id="rId18"/>
    <p:sldId id="278" r:id="rId19"/>
    <p:sldId id="280" r:id="rId20"/>
    <p:sldId id="281" r:id="rId21"/>
    <p:sldId id="282" r:id="rId22"/>
    <p:sldId id="283" r:id="rId23"/>
    <p:sldId id="289" r:id="rId24"/>
    <p:sldId id="288" r:id="rId25"/>
    <p:sldId id="314" r:id="rId26"/>
    <p:sldId id="315" r:id="rId27"/>
    <p:sldId id="334" r:id="rId28"/>
    <p:sldId id="327" r:id="rId29"/>
    <p:sldId id="360" r:id="rId30"/>
    <p:sldId id="316" r:id="rId31"/>
    <p:sldId id="332" r:id="rId32"/>
    <p:sldId id="362" r:id="rId33"/>
    <p:sldId id="363" r:id="rId34"/>
    <p:sldId id="317" r:id="rId35"/>
    <p:sldId id="330" r:id="rId36"/>
    <p:sldId id="364" r:id="rId37"/>
    <p:sldId id="365" r:id="rId38"/>
    <p:sldId id="313" r:id="rId39"/>
    <p:sldId id="335" r:id="rId40"/>
    <p:sldId id="336" r:id="rId41"/>
    <p:sldId id="337" r:id="rId42"/>
    <p:sldId id="338" r:id="rId43"/>
    <p:sldId id="339" r:id="rId44"/>
    <p:sldId id="318" r:id="rId45"/>
    <p:sldId id="340" r:id="rId46"/>
    <p:sldId id="341" r:id="rId47"/>
    <p:sldId id="342" r:id="rId48"/>
    <p:sldId id="343" r:id="rId49"/>
    <p:sldId id="312" r:id="rId50"/>
    <p:sldId id="321" r:id="rId51"/>
    <p:sldId id="344" r:id="rId52"/>
    <p:sldId id="345" r:id="rId53"/>
    <p:sldId id="320" r:id="rId54"/>
    <p:sldId id="349" r:id="rId55"/>
    <p:sldId id="322" r:id="rId56"/>
    <p:sldId id="350" r:id="rId57"/>
    <p:sldId id="351" r:id="rId58"/>
    <p:sldId id="352" r:id="rId59"/>
    <p:sldId id="353" r:id="rId60"/>
    <p:sldId id="311" r:id="rId61"/>
    <p:sldId id="323" r:id="rId62"/>
    <p:sldId id="354" r:id="rId63"/>
    <p:sldId id="355" r:id="rId64"/>
    <p:sldId id="324" r:id="rId65"/>
    <p:sldId id="356" r:id="rId66"/>
    <p:sldId id="357" r:id="rId67"/>
    <p:sldId id="358" r:id="rId68"/>
    <p:sldId id="359" r:id="rId69"/>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2A2B"/>
    <a:srgbClr val="37A537"/>
    <a:srgbClr val="C4AFD4"/>
    <a:srgbClr val="99DF8B"/>
    <a:srgbClr val="5195C4"/>
    <a:srgbClr val="D41E1F"/>
    <a:srgbClr val="D62526"/>
    <a:srgbClr val="FF8214"/>
    <a:srgbClr val="2279B4"/>
    <a:srgbClr val="BABB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74" autoAdjust="0"/>
    <p:restoredTop sz="65867" autoAdjust="0"/>
  </p:normalViewPr>
  <p:slideViewPr>
    <p:cSldViewPr snapToGrid="0">
      <p:cViewPr varScale="1">
        <p:scale>
          <a:sx n="42" d="100"/>
          <a:sy n="42" d="100"/>
        </p:scale>
        <p:origin x="1992" y="54"/>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4776"/>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 Type="http://schemas.openxmlformats.org/officeDocument/2006/relationships/slide" Target="slides/slide4.xml"/><Relationship Id="rId71"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presProps" Target="presProps.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D369C1-29A8-4F7D-8EC3-0E26ED6EA1A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D86E3ECF-9478-4EE1-9BD2-9B1EDF04D866}">
      <dgm:prSet phldrT="[Texto]"/>
      <dgm:spPr/>
      <dgm:t>
        <a:bodyPr/>
        <a:lstStyle/>
        <a:p>
          <a:r>
            <a:rPr lang="es-ES" dirty="0"/>
            <a:t>Datos</a:t>
          </a:r>
        </a:p>
      </dgm:t>
    </dgm:pt>
    <dgm:pt modelId="{E20283F8-EEB2-4814-B06A-CE36446B1936}" type="parTrans" cxnId="{0B50D3A9-7C0B-4160-A57C-CB2A3EB29245}">
      <dgm:prSet/>
      <dgm:spPr/>
      <dgm:t>
        <a:bodyPr/>
        <a:lstStyle/>
        <a:p>
          <a:endParaRPr lang="es-ES"/>
        </a:p>
      </dgm:t>
    </dgm:pt>
    <dgm:pt modelId="{C9D27C7D-3003-4D2E-B882-D6CFD6533BEB}" type="sibTrans" cxnId="{0B50D3A9-7C0B-4160-A57C-CB2A3EB29245}">
      <dgm:prSet/>
      <dgm:spPr/>
      <dgm:t>
        <a:bodyPr/>
        <a:lstStyle/>
        <a:p>
          <a:endParaRPr lang="es-ES"/>
        </a:p>
      </dgm:t>
    </dgm:pt>
    <dgm:pt modelId="{1FCA613D-0472-4F1D-BE02-9631FE8540E2}">
      <dgm:prSet phldrT="[Texto]"/>
      <dgm:spPr/>
      <dgm:t>
        <a:bodyPr/>
        <a:lstStyle/>
        <a:p>
          <a:r>
            <a:rPr lang="es-PY" dirty="0"/>
            <a:t>"valor 5.000" es sólo un dato,</a:t>
          </a:r>
          <a:endParaRPr lang="es-ES" dirty="0"/>
        </a:p>
      </dgm:t>
    </dgm:pt>
    <dgm:pt modelId="{8510C44B-E9F1-4154-A646-1A5DD59C6D44}" type="parTrans" cxnId="{5A544237-AA33-4770-AB64-25EB9D53AFB8}">
      <dgm:prSet/>
      <dgm:spPr/>
      <dgm:t>
        <a:bodyPr/>
        <a:lstStyle/>
        <a:p>
          <a:endParaRPr lang="es-ES"/>
        </a:p>
      </dgm:t>
    </dgm:pt>
    <dgm:pt modelId="{237CCF47-D82C-427D-8F2B-56C3F2B0D03D}" type="sibTrans" cxnId="{5A544237-AA33-4770-AB64-25EB9D53AFB8}">
      <dgm:prSet/>
      <dgm:spPr/>
      <dgm:t>
        <a:bodyPr/>
        <a:lstStyle/>
        <a:p>
          <a:endParaRPr lang="es-ES"/>
        </a:p>
      </dgm:t>
    </dgm:pt>
    <dgm:pt modelId="{E2DF5159-4B8B-46BB-8725-A5B664D5D12C}">
      <dgm:prSet phldrT="[Texto]"/>
      <dgm:spPr/>
      <dgm:t>
        <a:bodyPr/>
        <a:lstStyle/>
        <a:p>
          <a:r>
            <a:rPr lang="es-ES" dirty="0"/>
            <a:t>Información</a:t>
          </a:r>
        </a:p>
      </dgm:t>
    </dgm:pt>
    <dgm:pt modelId="{9DA63A4B-E273-490D-96F3-58A4D2A1E75B}" type="parTrans" cxnId="{48147DCA-2578-43F8-A5C5-59D99C7CE248}">
      <dgm:prSet/>
      <dgm:spPr/>
      <dgm:t>
        <a:bodyPr/>
        <a:lstStyle/>
        <a:p>
          <a:endParaRPr lang="es-ES"/>
        </a:p>
      </dgm:t>
    </dgm:pt>
    <dgm:pt modelId="{3FAC2887-02CA-45E0-A9C5-2900FDAADEDB}" type="sibTrans" cxnId="{48147DCA-2578-43F8-A5C5-59D99C7CE248}">
      <dgm:prSet/>
      <dgm:spPr/>
      <dgm:t>
        <a:bodyPr/>
        <a:lstStyle/>
        <a:p>
          <a:endParaRPr lang="es-ES"/>
        </a:p>
      </dgm:t>
    </dgm:pt>
    <dgm:pt modelId="{2450E779-8EB1-4D2C-A2F5-7FFC3843EF55}">
      <dgm:prSet phldrT="[Texto]"/>
      <dgm:spPr/>
      <dgm:t>
        <a:bodyPr/>
        <a:lstStyle/>
        <a:p>
          <a:r>
            <a:rPr lang="es-PY" dirty="0"/>
            <a:t>y cuando lo contextualizamos y decimos que son "5.000 dólares vendidos durante un mes" lo hemos transformado en información,</a:t>
          </a:r>
          <a:endParaRPr lang="es-ES" dirty="0"/>
        </a:p>
      </dgm:t>
    </dgm:pt>
    <dgm:pt modelId="{22C804D1-1DDD-4BC6-B8B3-802204E8CDB1}" type="parTrans" cxnId="{8EB6F2DE-C6B1-4815-9C59-AE5B29C20FE6}">
      <dgm:prSet/>
      <dgm:spPr/>
      <dgm:t>
        <a:bodyPr/>
        <a:lstStyle/>
        <a:p>
          <a:endParaRPr lang="es-ES"/>
        </a:p>
      </dgm:t>
    </dgm:pt>
    <dgm:pt modelId="{1B54B555-558D-4BD3-BF79-11253F228ED5}" type="sibTrans" cxnId="{8EB6F2DE-C6B1-4815-9C59-AE5B29C20FE6}">
      <dgm:prSet/>
      <dgm:spPr/>
      <dgm:t>
        <a:bodyPr/>
        <a:lstStyle/>
        <a:p>
          <a:endParaRPr lang="es-ES"/>
        </a:p>
      </dgm:t>
    </dgm:pt>
    <dgm:pt modelId="{847D68D5-9F77-431F-AD98-4CD749CD7C20}">
      <dgm:prSet phldrT="[Texto]"/>
      <dgm:spPr/>
      <dgm:t>
        <a:bodyPr/>
        <a:lstStyle/>
        <a:p>
          <a:r>
            <a:rPr lang="es-ES" dirty="0"/>
            <a:t>Conocimiento</a:t>
          </a:r>
        </a:p>
      </dgm:t>
    </dgm:pt>
    <dgm:pt modelId="{79F1991B-904B-4A43-813B-76413EA20D6F}" type="parTrans" cxnId="{95DC24CB-DC05-4122-B5E5-B00869FE6E98}">
      <dgm:prSet/>
      <dgm:spPr/>
      <dgm:t>
        <a:bodyPr/>
        <a:lstStyle/>
        <a:p>
          <a:endParaRPr lang="es-ES"/>
        </a:p>
      </dgm:t>
    </dgm:pt>
    <dgm:pt modelId="{DB917304-BA17-48B3-BA0C-3380C652B8F4}" type="sibTrans" cxnId="{95DC24CB-DC05-4122-B5E5-B00869FE6E98}">
      <dgm:prSet/>
      <dgm:spPr/>
      <dgm:t>
        <a:bodyPr/>
        <a:lstStyle/>
        <a:p>
          <a:endParaRPr lang="es-ES"/>
        </a:p>
      </dgm:t>
    </dgm:pt>
    <dgm:pt modelId="{0785D1D1-7032-4126-9182-A8C46D3838AF}">
      <dgm:prSet phldrT="[Texto]"/>
      <dgm:spPr/>
      <dgm:t>
        <a:bodyPr/>
        <a:lstStyle/>
        <a:p>
          <a:r>
            <a:rPr lang="es-PY"/>
            <a:t>y se convierte finalmente en conocimiento cuando lo comparamos con los meses anteriores, y con la evolución de otros productos y mercados, y nos sirve para mejorar nuestro negocio de alguna manera</a:t>
          </a:r>
          <a:endParaRPr lang="es-ES" dirty="0"/>
        </a:p>
      </dgm:t>
    </dgm:pt>
    <dgm:pt modelId="{CCFD7171-A9DF-49C8-A157-3CB726C885B1}" type="parTrans" cxnId="{5B0F15CA-F5D3-4F4C-96F6-61CF01C1C6A8}">
      <dgm:prSet/>
      <dgm:spPr/>
      <dgm:t>
        <a:bodyPr/>
        <a:lstStyle/>
        <a:p>
          <a:endParaRPr lang="es-ES"/>
        </a:p>
      </dgm:t>
    </dgm:pt>
    <dgm:pt modelId="{1973F364-A9E7-4B4A-AADF-CE9219D404EB}" type="sibTrans" cxnId="{5B0F15CA-F5D3-4F4C-96F6-61CF01C1C6A8}">
      <dgm:prSet/>
      <dgm:spPr/>
      <dgm:t>
        <a:bodyPr/>
        <a:lstStyle/>
        <a:p>
          <a:endParaRPr lang="es-ES"/>
        </a:p>
      </dgm:t>
    </dgm:pt>
    <dgm:pt modelId="{37400DB4-8D1F-4E2D-B054-2AF5FC6DF87E}" type="pres">
      <dgm:prSet presAssocID="{43D369C1-29A8-4F7D-8EC3-0E26ED6EA1A8}" presName="linear" presStyleCnt="0">
        <dgm:presLayoutVars>
          <dgm:dir/>
          <dgm:animLvl val="lvl"/>
          <dgm:resizeHandles val="exact"/>
        </dgm:presLayoutVars>
      </dgm:prSet>
      <dgm:spPr/>
    </dgm:pt>
    <dgm:pt modelId="{16AA4B98-166B-4F26-889B-43CC118D1D03}" type="pres">
      <dgm:prSet presAssocID="{D86E3ECF-9478-4EE1-9BD2-9B1EDF04D866}" presName="parentLin" presStyleCnt="0"/>
      <dgm:spPr/>
    </dgm:pt>
    <dgm:pt modelId="{3FA9C1A0-F5CE-4742-B7CB-8D234AF53138}" type="pres">
      <dgm:prSet presAssocID="{D86E3ECF-9478-4EE1-9BD2-9B1EDF04D866}" presName="parentLeftMargin" presStyleLbl="node1" presStyleIdx="0" presStyleCnt="3"/>
      <dgm:spPr/>
    </dgm:pt>
    <dgm:pt modelId="{59F019A5-E8C3-499C-9C55-CB315931A305}" type="pres">
      <dgm:prSet presAssocID="{D86E3ECF-9478-4EE1-9BD2-9B1EDF04D866}" presName="parentText" presStyleLbl="node1" presStyleIdx="0" presStyleCnt="3">
        <dgm:presLayoutVars>
          <dgm:chMax val="0"/>
          <dgm:bulletEnabled val="1"/>
        </dgm:presLayoutVars>
      </dgm:prSet>
      <dgm:spPr/>
    </dgm:pt>
    <dgm:pt modelId="{3063765B-F711-4925-9BBC-D348AA497143}" type="pres">
      <dgm:prSet presAssocID="{D86E3ECF-9478-4EE1-9BD2-9B1EDF04D866}" presName="negativeSpace" presStyleCnt="0"/>
      <dgm:spPr/>
    </dgm:pt>
    <dgm:pt modelId="{82ED1BBE-059C-4FBA-BF0C-0DAFE925F992}" type="pres">
      <dgm:prSet presAssocID="{D86E3ECF-9478-4EE1-9BD2-9B1EDF04D866}" presName="childText" presStyleLbl="conFgAcc1" presStyleIdx="0" presStyleCnt="3">
        <dgm:presLayoutVars>
          <dgm:bulletEnabled val="1"/>
        </dgm:presLayoutVars>
      </dgm:prSet>
      <dgm:spPr/>
    </dgm:pt>
    <dgm:pt modelId="{EC1992EB-0AD3-4DB0-B99A-7E4406CE48FE}" type="pres">
      <dgm:prSet presAssocID="{C9D27C7D-3003-4D2E-B882-D6CFD6533BEB}" presName="spaceBetweenRectangles" presStyleCnt="0"/>
      <dgm:spPr/>
    </dgm:pt>
    <dgm:pt modelId="{F2C71012-FE43-46A1-9653-817864CE1B32}" type="pres">
      <dgm:prSet presAssocID="{E2DF5159-4B8B-46BB-8725-A5B664D5D12C}" presName="parentLin" presStyleCnt="0"/>
      <dgm:spPr/>
    </dgm:pt>
    <dgm:pt modelId="{8B286B1C-ADBE-4A60-A30D-67921D54F4D0}" type="pres">
      <dgm:prSet presAssocID="{E2DF5159-4B8B-46BB-8725-A5B664D5D12C}" presName="parentLeftMargin" presStyleLbl="node1" presStyleIdx="0" presStyleCnt="3"/>
      <dgm:spPr/>
    </dgm:pt>
    <dgm:pt modelId="{85C5226E-5170-4D97-B493-700EC7F9387C}" type="pres">
      <dgm:prSet presAssocID="{E2DF5159-4B8B-46BB-8725-A5B664D5D12C}" presName="parentText" presStyleLbl="node1" presStyleIdx="1" presStyleCnt="3">
        <dgm:presLayoutVars>
          <dgm:chMax val="0"/>
          <dgm:bulletEnabled val="1"/>
        </dgm:presLayoutVars>
      </dgm:prSet>
      <dgm:spPr/>
    </dgm:pt>
    <dgm:pt modelId="{EAF10D82-DD8F-4A37-B226-61104C4896C4}" type="pres">
      <dgm:prSet presAssocID="{E2DF5159-4B8B-46BB-8725-A5B664D5D12C}" presName="negativeSpace" presStyleCnt="0"/>
      <dgm:spPr/>
    </dgm:pt>
    <dgm:pt modelId="{021396E4-7AED-41BB-8FA7-7CFE3413689F}" type="pres">
      <dgm:prSet presAssocID="{E2DF5159-4B8B-46BB-8725-A5B664D5D12C}" presName="childText" presStyleLbl="conFgAcc1" presStyleIdx="1" presStyleCnt="3">
        <dgm:presLayoutVars>
          <dgm:bulletEnabled val="1"/>
        </dgm:presLayoutVars>
      </dgm:prSet>
      <dgm:spPr/>
    </dgm:pt>
    <dgm:pt modelId="{1CB3194D-2FA1-4891-8778-201634D4E996}" type="pres">
      <dgm:prSet presAssocID="{3FAC2887-02CA-45E0-A9C5-2900FDAADEDB}" presName="spaceBetweenRectangles" presStyleCnt="0"/>
      <dgm:spPr/>
    </dgm:pt>
    <dgm:pt modelId="{FA141B4E-3743-4D0B-AD81-D8959FDD7B99}" type="pres">
      <dgm:prSet presAssocID="{847D68D5-9F77-431F-AD98-4CD749CD7C20}" presName="parentLin" presStyleCnt="0"/>
      <dgm:spPr/>
    </dgm:pt>
    <dgm:pt modelId="{16D35977-3F8B-4EB6-ADF5-ACEBD15EF186}" type="pres">
      <dgm:prSet presAssocID="{847D68D5-9F77-431F-AD98-4CD749CD7C20}" presName="parentLeftMargin" presStyleLbl="node1" presStyleIdx="1" presStyleCnt="3"/>
      <dgm:spPr/>
    </dgm:pt>
    <dgm:pt modelId="{179905F1-795B-4FFE-BF60-E0EBFC4AB4D5}" type="pres">
      <dgm:prSet presAssocID="{847D68D5-9F77-431F-AD98-4CD749CD7C20}" presName="parentText" presStyleLbl="node1" presStyleIdx="2" presStyleCnt="3">
        <dgm:presLayoutVars>
          <dgm:chMax val="0"/>
          <dgm:bulletEnabled val="1"/>
        </dgm:presLayoutVars>
      </dgm:prSet>
      <dgm:spPr/>
    </dgm:pt>
    <dgm:pt modelId="{2C99DA57-B0B1-4D5D-B760-7BE40A1E9C34}" type="pres">
      <dgm:prSet presAssocID="{847D68D5-9F77-431F-AD98-4CD749CD7C20}" presName="negativeSpace" presStyleCnt="0"/>
      <dgm:spPr/>
    </dgm:pt>
    <dgm:pt modelId="{74D1A822-25B5-45B9-A662-4C0BCC9B3DB3}" type="pres">
      <dgm:prSet presAssocID="{847D68D5-9F77-431F-AD98-4CD749CD7C20}" presName="childText" presStyleLbl="conFgAcc1" presStyleIdx="2" presStyleCnt="3">
        <dgm:presLayoutVars>
          <dgm:bulletEnabled val="1"/>
        </dgm:presLayoutVars>
      </dgm:prSet>
      <dgm:spPr/>
    </dgm:pt>
  </dgm:ptLst>
  <dgm:cxnLst>
    <dgm:cxn modelId="{9846A33C-C00C-46CD-8D46-AF433BD00594}" type="presOf" srcId="{D86E3ECF-9478-4EE1-9BD2-9B1EDF04D866}" destId="{59F019A5-E8C3-499C-9C55-CB315931A305}" srcOrd="1" destOrd="0" presId="urn:microsoft.com/office/officeart/2005/8/layout/list1"/>
    <dgm:cxn modelId="{B962DC45-E088-44D4-ACEC-D344CA3F2C04}" type="presOf" srcId="{0785D1D1-7032-4126-9182-A8C46D3838AF}" destId="{74D1A822-25B5-45B9-A662-4C0BCC9B3DB3}" srcOrd="0" destOrd="0" presId="urn:microsoft.com/office/officeart/2005/8/layout/list1"/>
    <dgm:cxn modelId="{81C9FD32-841E-408F-92A9-051097FC5C32}" type="presOf" srcId="{847D68D5-9F77-431F-AD98-4CD749CD7C20}" destId="{179905F1-795B-4FFE-BF60-E0EBFC4AB4D5}" srcOrd="1" destOrd="0" presId="urn:microsoft.com/office/officeart/2005/8/layout/list1"/>
    <dgm:cxn modelId="{B57D45BD-3C0D-413E-A954-6EB73B65CF95}" type="presOf" srcId="{D86E3ECF-9478-4EE1-9BD2-9B1EDF04D866}" destId="{3FA9C1A0-F5CE-4742-B7CB-8D234AF53138}" srcOrd="0" destOrd="0" presId="urn:microsoft.com/office/officeart/2005/8/layout/list1"/>
    <dgm:cxn modelId="{5B0F15CA-F5D3-4F4C-96F6-61CF01C1C6A8}" srcId="{847D68D5-9F77-431F-AD98-4CD749CD7C20}" destId="{0785D1D1-7032-4126-9182-A8C46D3838AF}" srcOrd="0" destOrd="0" parTransId="{CCFD7171-A9DF-49C8-A157-3CB726C885B1}" sibTransId="{1973F364-A9E7-4B4A-AADF-CE9219D404EB}"/>
    <dgm:cxn modelId="{5A544237-AA33-4770-AB64-25EB9D53AFB8}" srcId="{D86E3ECF-9478-4EE1-9BD2-9B1EDF04D866}" destId="{1FCA613D-0472-4F1D-BE02-9631FE8540E2}" srcOrd="0" destOrd="0" parTransId="{8510C44B-E9F1-4154-A646-1A5DD59C6D44}" sibTransId="{237CCF47-D82C-427D-8F2B-56C3F2B0D03D}"/>
    <dgm:cxn modelId="{48147DCA-2578-43F8-A5C5-59D99C7CE248}" srcId="{43D369C1-29A8-4F7D-8EC3-0E26ED6EA1A8}" destId="{E2DF5159-4B8B-46BB-8725-A5B664D5D12C}" srcOrd="1" destOrd="0" parTransId="{9DA63A4B-E273-490D-96F3-58A4D2A1E75B}" sibTransId="{3FAC2887-02CA-45E0-A9C5-2900FDAADEDB}"/>
    <dgm:cxn modelId="{2EA2CEBF-8104-4402-A834-AD5AF0F36751}" type="presOf" srcId="{847D68D5-9F77-431F-AD98-4CD749CD7C20}" destId="{16D35977-3F8B-4EB6-ADF5-ACEBD15EF186}" srcOrd="0" destOrd="0" presId="urn:microsoft.com/office/officeart/2005/8/layout/list1"/>
    <dgm:cxn modelId="{8EB6F2DE-C6B1-4815-9C59-AE5B29C20FE6}" srcId="{E2DF5159-4B8B-46BB-8725-A5B664D5D12C}" destId="{2450E779-8EB1-4D2C-A2F5-7FFC3843EF55}" srcOrd="0" destOrd="0" parTransId="{22C804D1-1DDD-4BC6-B8B3-802204E8CDB1}" sibTransId="{1B54B555-558D-4BD3-BF79-11253F228ED5}"/>
    <dgm:cxn modelId="{254E03B6-24B0-40D0-97BE-AD087B543F7E}" type="presOf" srcId="{1FCA613D-0472-4F1D-BE02-9631FE8540E2}" destId="{82ED1BBE-059C-4FBA-BF0C-0DAFE925F992}" srcOrd="0" destOrd="0" presId="urn:microsoft.com/office/officeart/2005/8/layout/list1"/>
    <dgm:cxn modelId="{22EC5523-FBC2-4425-BAC0-BFA342623115}" type="presOf" srcId="{43D369C1-29A8-4F7D-8EC3-0E26ED6EA1A8}" destId="{37400DB4-8D1F-4E2D-B054-2AF5FC6DF87E}" srcOrd="0" destOrd="0" presId="urn:microsoft.com/office/officeart/2005/8/layout/list1"/>
    <dgm:cxn modelId="{0B50D3A9-7C0B-4160-A57C-CB2A3EB29245}" srcId="{43D369C1-29A8-4F7D-8EC3-0E26ED6EA1A8}" destId="{D86E3ECF-9478-4EE1-9BD2-9B1EDF04D866}" srcOrd="0" destOrd="0" parTransId="{E20283F8-EEB2-4814-B06A-CE36446B1936}" sibTransId="{C9D27C7D-3003-4D2E-B882-D6CFD6533BEB}"/>
    <dgm:cxn modelId="{1DC8E9DD-8583-4CD3-92A8-9FBF75C5211E}" type="presOf" srcId="{2450E779-8EB1-4D2C-A2F5-7FFC3843EF55}" destId="{021396E4-7AED-41BB-8FA7-7CFE3413689F}" srcOrd="0" destOrd="0" presId="urn:microsoft.com/office/officeart/2005/8/layout/list1"/>
    <dgm:cxn modelId="{C8BC354E-6617-42BA-8063-4467F9C928A3}" type="presOf" srcId="{E2DF5159-4B8B-46BB-8725-A5B664D5D12C}" destId="{85C5226E-5170-4D97-B493-700EC7F9387C}" srcOrd="1" destOrd="0" presId="urn:microsoft.com/office/officeart/2005/8/layout/list1"/>
    <dgm:cxn modelId="{95DC24CB-DC05-4122-B5E5-B00869FE6E98}" srcId="{43D369C1-29A8-4F7D-8EC3-0E26ED6EA1A8}" destId="{847D68D5-9F77-431F-AD98-4CD749CD7C20}" srcOrd="2" destOrd="0" parTransId="{79F1991B-904B-4A43-813B-76413EA20D6F}" sibTransId="{DB917304-BA17-48B3-BA0C-3380C652B8F4}"/>
    <dgm:cxn modelId="{B968D7F5-AF82-4DAE-813E-361E5594FFED}" type="presOf" srcId="{E2DF5159-4B8B-46BB-8725-A5B664D5D12C}" destId="{8B286B1C-ADBE-4A60-A30D-67921D54F4D0}" srcOrd="0" destOrd="0" presId="urn:microsoft.com/office/officeart/2005/8/layout/list1"/>
    <dgm:cxn modelId="{B8077C43-232C-4D96-9BA6-0DF00E93B9B5}" type="presParOf" srcId="{37400DB4-8D1F-4E2D-B054-2AF5FC6DF87E}" destId="{16AA4B98-166B-4F26-889B-43CC118D1D03}" srcOrd="0" destOrd="0" presId="urn:microsoft.com/office/officeart/2005/8/layout/list1"/>
    <dgm:cxn modelId="{47951289-9A6E-4A38-B662-D0E76026967C}" type="presParOf" srcId="{16AA4B98-166B-4F26-889B-43CC118D1D03}" destId="{3FA9C1A0-F5CE-4742-B7CB-8D234AF53138}" srcOrd="0" destOrd="0" presId="urn:microsoft.com/office/officeart/2005/8/layout/list1"/>
    <dgm:cxn modelId="{D6A3F9C9-BB15-435A-A597-C1CC8F2ECA9F}" type="presParOf" srcId="{16AA4B98-166B-4F26-889B-43CC118D1D03}" destId="{59F019A5-E8C3-499C-9C55-CB315931A305}" srcOrd="1" destOrd="0" presId="urn:microsoft.com/office/officeart/2005/8/layout/list1"/>
    <dgm:cxn modelId="{1716D77A-3C10-489C-9055-B7BC3CF40F9D}" type="presParOf" srcId="{37400DB4-8D1F-4E2D-B054-2AF5FC6DF87E}" destId="{3063765B-F711-4925-9BBC-D348AA497143}" srcOrd="1" destOrd="0" presId="urn:microsoft.com/office/officeart/2005/8/layout/list1"/>
    <dgm:cxn modelId="{5A356FDE-41D5-49AE-BB7E-87A768E438C7}" type="presParOf" srcId="{37400DB4-8D1F-4E2D-B054-2AF5FC6DF87E}" destId="{82ED1BBE-059C-4FBA-BF0C-0DAFE925F992}" srcOrd="2" destOrd="0" presId="urn:microsoft.com/office/officeart/2005/8/layout/list1"/>
    <dgm:cxn modelId="{EE8E2DE1-2B14-4333-984C-9EDD8CE0C154}" type="presParOf" srcId="{37400DB4-8D1F-4E2D-B054-2AF5FC6DF87E}" destId="{EC1992EB-0AD3-4DB0-B99A-7E4406CE48FE}" srcOrd="3" destOrd="0" presId="urn:microsoft.com/office/officeart/2005/8/layout/list1"/>
    <dgm:cxn modelId="{093BA2B0-A046-45A0-AA72-2ABE20D66F53}" type="presParOf" srcId="{37400DB4-8D1F-4E2D-B054-2AF5FC6DF87E}" destId="{F2C71012-FE43-46A1-9653-817864CE1B32}" srcOrd="4" destOrd="0" presId="urn:microsoft.com/office/officeart/2005/8/layout/list1"/>
    <dgm:cxn modelId="{DBDA7363-B076-4885-86B9-220283E54152}" type="presParOf" srcId="{F2C71012-FE43-46A1-9653-817864CE1B32}" destId="{8B286B1C-ADBE-4A60-A30D-67921D54F4D0}" srcOrd="0" destOrd="0" presId="urn:microsoft.com/office/officeart/2005/8/layout/list1"/>
    <dgm:cxn modelId="{4A17FD83-D6B3-4CAB-BD22-19F0B9486002}" type="presParOf" srcId="{F2C71012-FE43-46A1-9653-817864CE1B32}" destId="{85C5226E-5170-4D97-B493-700EC7F9387C}" srcOrd="1" destOrd="0" presId="urn:microsoft.com/office/officeart/2005/8/layout/list1"/>
    <dgm:cxn modelId="{D5BEC264-3308-4829-8FE0-5C856BC28C0D}" type="presParOf" srcId="{37400DB4-8D1F-4E2D-B054-2AF5FC6DF87E}" destId="{EAF10D82-DD8F-4A37-B226-61104C4896C4}" srcOrd="5" destOrd="0" presId="urn:microsoft.com/office/officeart/2005/8/layout/list1"/>
    <dgm:cxn modelId="{638216AE-8F38-435F-A33F-830E75C78819}" type="presParOf" srcId="{37400DB4-8D1F-4E2D-B054-2AF5FC6DF87E}" destId="{021396E4-7AED-41BB-8FA7-7CFE3413689F}" srcOrd="6" destOrd="0" presId="urn:microsoft.com/office/officeart/2005/8/layout/list1"/>
    <dgm:cxn modelId="{EDE10319-1203-496F-82D2-B76A696D3AEB}" type="presParOf" srcId="{37400DB4-8D1F-4E2D-B054-2AF5FC6DF87E}" destId="{1CB3194D-2FA1-4891-8778-201634D4E996}" srcOrd="7" destOrd="0" presId="urn:microsoft.com/office/officeart/2005/8/layout/list1"/>
    <dgm:cxn modelId="{8ADFAC68-9001-41AE-A5C8-BE0FFBC5EE15}" type="presParOf" srcId="{37400DB4-8D1F-4E2D-B054-2AF5FC6DF87E}" destId="{FA141B4E-3743-4D0B-AD81-D8959FDD7B99}" srcOrd="8" destOrd="0" presId="urn:microsoft.com/office/officeart/2005/8/layout/list1"/>
    <dgm:cxn modelId="{44678FF6-725F-4754-9C18-568EDE191795}" type="presParOf" srcId="{FA141B4E-3743-4D0B-AD81-D8959FDD7B99}" destId="{16D35977-3F8B-4EB6-ADF5-ACEBD15EF186}" srcOrd="0" destOrd="0" presId="urn:microsoft.com/office/officeart/2005/8/layout/list1"/>
    <dgm:cxn modelId="{7135B309-2C35-49F7-BF70-C5A73971F472}" type="presParOf" srcId="{FA141B4E-3743-4D0B-AD81-D8959FDD7B99}" destId="{179905F1-795B-4FFE-BF60-E0EBFC4AB4D5}" srcOrd="1" destOrd="0" presId="urn:microsoft.com/office/officeart/2005/8/layout/list1"/>
    <dgm:cxn modelId="{6A71EC3B-A6FE-4838-8993-BF1C008EF7B8}" type="presParOf" srcId="{37400DB4-8D1F-4E2D-B054-2AF5FC6DF87E}" destId="{2C99DA57-B0B1-4D5D-B760-7BE40A1E9C34}" srcOrd="9" destOrd="0" presId="urn:microsoft.com/office/officeart/2005/8/layout/list1"/>
    <dgm:cxn modelId="{C03EFB9A-D665-4992-A142-1E3867D9AD9C}" type="presParOf" srcId="{37400DB4-8D1F-4E2D-B054-2AF5FC6DF87E}" destId="{74D1A822-25B5-45B9-A662-4C0BCC9B3DB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D1BBE-059C-4FBA-BF0C-0DAFE925F992}">
      <dsp:nvSpPr>
        <dsp:cNvPr id="0" name=""/>
        <dsp:cNvSpPr/>
      </dsp:nvSpPr>
      <dsp:spPr>
        <a:xfrm>
          <a:off x="0" y="304159"/>
          <a:ext cx="6705600" cy="737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dirty="0"/>
            <a:t>"valor 5.000" es sólo un dato,</a:t>
          </a:r>
          <a:endParaRPr lang="es-ES" sz="1800" kern="1200" dirty="0"/>
        </a:p>
      </dsp:txBody>
      <dsp:txXfrm>
        <a:off x="0" y="304159"/>
        <a:ext cx="6705600" cy="737100"/>
      </dsp:txXfrm>
    </dsp:sp>
    <dsp:sp modelId="{59F019A5-E8C3-499C-9C55-CB315931A305}">
      <dsp:nvSpPr>
        <dsp:cNvPr id="0" name=""/>
        <dsp:cNvSpPr/>
      </dsp:nvSpPr>
      <dsp:spPr>
        <a:xfrm>
          <a:off x="335280" y="38479"/>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Datos</a:t>
          </a:r>
        </a:p>
      </dsp:txBody>
      <dsp:txXfrm>
        <a:off x="361219" y="64418"/>
        <a:ext cx="4642042" cy="479482"/>
      </dsp:txXfrm>
    </dsp:sp>
    <dsp:sp modelId="{021396E4-7AED-41BB-8FA7-7CFE3413689F}">
      <dsp:nvSpPr>
        <dsp:cNvPr id="0" name=""/>
        <dsp:cNvSpPr/>
      </dsp:nvSpPr>
      <dsp:spPr>
        <a:xfrm>
          <a:off x="0" y="1404139"/>
          <a:ext cx="6705600" cy="12190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dirty="0"/>
            <a:t>y cuando lo contextualizamos y decimos que son "5.000 dólares vendidos durante un mes" lo hemos transformado en información,</a:t>
          </a:r>
          <a:endParaRPr lang="es-ES" sz="1800" kern="1200" dirty="0"/>
        </a:p>
      </dsp:txBody>
      <dsp:txXfrm>
        <a:off x="0" y="1404139"/>
        <a:ext cx="6705600" cy="1219050"/>
      </dsp:txXfrm>
    </dsp:sp>
    <dsp:sp modelId="{85C5226E-5170-4D97-B493-700EC7F9387C}">
      <dsp:nvSpPr>
        <dsp:cNvPr id="0" name=""/>
        <dsp:cNvSpPr/>
      </dsp:nvSpPr>
      <dsp:spPr>
        <a:xfrm>
          <a:off x="335280" y="1138459"/>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Información</a:t>
          </a:r>
        </a:p>
      </dsp:txBody>
      <dsp:txXfrm>
        <a:off x="361219" y="1164398"/>
        <a:ext cx="4642042" cy="479482"/>
      </dsp:txXfrm>
    </dsp:sp>
    <dsp:sp modelId="{74D1A822-25B5-45B9-A662-4C0BCC9B3DB3}">
      <dsp:nvSpPr>
        <dsp:cNvPr id="0" name=""/>
        <dsp:cNvSpPr/>
      </dsp:nvSpPr>
      <dsp:spPr>
        <a:xfrm>
          <a:off x="0" y="2986070"/>
          <a:ext cx="6705600" cy="14458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a:t>y se convierte finalmente en conocimiento cuando lo comparamos con los meses anteriores, y con la evolución de otros productos y mercados, y nos sirve para mejorar nuestro negocio de alguna manera</a:t>
          </a:r>
          <a:endParaRPr lang="es-ES" sz="1800" kern="1200" dirty="0"/>
        </a:p>
      </dsp:txBody>
      <dsp:txXfrm>
        <a:off x="0" y="2986070"/>
        <a:ext cx="6705600" cy="1445850"/>
      </dsp:txXfrm>
    </dsp:sp>
    <dsp:sp modelId="{179905F1-795B-4FFE-BF60-E0EBFC4AB4D5}">
      <dsp:nvSpPr>
        <dsp:cNvPr id="0" name=""/>
        <dsp:cNvSpPr/>
      </dsp:nvSpPr>
      <dsp:spPr>
        <a:xfrm>
          <a:off x="335280" y="2720390"/>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Conocimiento</a:t>
          </a:r>
        </a:p>
      </dsp:txBody>
      <dsp:txXfrm>
        <a:off x="361219" y="2746329"/>
        <a:ext cx="4642042"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11/17/2016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‹Nº›</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11/17/2016</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‹Nº›</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Spam_filter"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en.wikipedia.org/wiki/Computer_vision" TargetMode="External"/><Relationship Id="rId5" Type="http://schemas.openxmlformats.org/officeDocument/2006/relationships/hyperlink" Target="https://en.wikipedia.org/wiki/Learning_to_rank" TargetMode="External"/><Relationship Id="rId4" Type="http://schemas.openxmlformats.org/officeDocument/2006/relationships/hyperlink" Target="https://en.wikipedia.org/wiki/Optical_character_recognition"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s.wikipedia.org/wiki/SQL"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s.wikipedia.org/wiki/Bases_de_datos" TargetMode="External"/><Relationship Id="rId5" Type="http://schemas.openxmlformats.org/officeDocument/2006/relationships/hyperlink" Target="https://es.wikipedia.org/wiki/Cubo_OLAP" TargetMode="External"/><Relationship Id="rId4" Type="http://schemas.openxmlformats.org/officeDocument/2006/relationships/hyperlink" Target="https://es.wikipedia.org/wiki/OLTP"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0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Este trabajo de investigación trata de las tecnologías y componentes de BI(Inteligencia de Negocios) y sus aplicaciones fuera del contexto académico, por lo cual expondremos un caso práctico empleado a informaciones obtenidas de la Administración Nacional de Electricidad - ANDE y nuestro objetivo es obtener información de calidad a partir los datos de esta institución.</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Comenzaremos por dar una introducción de lo que es BI para luego hablar un poco de sus beneficios potenciales, componentes y tecnologías.</a:t>
            </a:r>
            <a:endParaRPr lang="es-PY" sz="1000" kern="1200" baseline="0" dirty="0">
              <a:solidFill>
                <a:schemeClr val="tx1"/>
              </a:solidFill>
              <a:latin typeface="+mn-lt"/>
              <a:ea typeface="+mn-ea"/>
              <a:cs typeface="+mn-cs"/>
            </a:endParaRPr>
          </a:p>
          <a:p>
            <a:r>
              <a:rPr lang="es-PY" sz="1000" dirty="0"/>
              <a:t>BI</a:t>
            </a:r>
            <a:r>
              <a:rPr lang="es-PY" sz="1000" baseline="0" dirty="0"/>
              <a:t> es un concepto que podríamos definir como la habilidad para transformar datos en información e información en conocimiento.</a:t>
            </a:r>
          </a:p>
          <a:p>
            <a:endParaRPr lang="es-PY" sz="1000" baseline="0" dirty="0"/>
          </a:p>
          <a:p>
            <a:pPr rtl="0"/>
            <a:r>
              <a:rPr lang="es-ES" sz="1000" kern="1200" baseline="0" dirty="0">
                <a:solidFill>
                  <a:schemeClr val="tx1"/>
                </a:solidFill>
                <a:latin typeface="+mn-lt"/>
                <a:ea typeface="+mn-ea"/>
                <a:cs typeface="+mn-cs"/>
              </a:rPr>
              <a:t>Hablaremos sobre Data Discovery y Análisis de Datos, luego un poco sobre el </a:t>
            </a:r>
            <a:r>
              <a:rPr lang="es-ES" sz="1000" kern="1200" baseline="0" dirty="0" err="1">
                <a:solidFill>
                  <a:schemeClr val="tx1"/>
                </a:solidFill>
                <a:latin typeface="+mn-lt"/>
                <a:ea typeface="+mn-ea"/>
                <a:cs typeface="+mn-cs"/>
              </a:rPr>
              <a:t>framework</a:t>
            </a:r>
            <a:r>
              <a:rPr lang="es-ES" sz="1000" kern="1200" baseline="0" dirty="0">
                <a:solidFill>
                  <a:schemeClr val="tx1"/>
                </a:solidFill>
                <a:latin typeface="+mn-lt"/>
                <a:ea typeface="+mn-ea"/>
                <a:cs typeface="+mn-cs"/>
              </a:rPr>
              <a:t>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 (una de las consultoras líderes en esta área).</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Hablaremos del porqué se seleccionó la herramienta </a:t>
            </a:r>
            <a:r>
              <a:rPr lang="es-ES" sz="1000" kern="1200" baseline="0" dirty="0" err="1">
                <a:solidFill>
                  <a:schemeClr val="tx1"/>
                </a:solidFill>
                <a:latin typeface="+mn-lt"/>
                <a:ea typeface="+mn-ea"/>
                <a:cs typeface="+mn-cs"/>
              </a:rPr>
              <a:t>Tableau</a:t>
            </a:r>
            <a:r>
              <a:rPr lang="es-ES" sz="1000" kern="1200" baseline="0" dirty="0">
                <a:solidFill>
                  <a:schemeClr val="tx1"/>
                </a:solidFill>
                <a:latin typeface="+mn-lt"/>
                <a:ea typeface="+mn-ea"/>
                <a:cs typeface="+mn-cs"/>
              </a:rPr>
              <a:t> como herramienta de análisis, basándonos en el cuadrante mágico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Finalizamos con ejemplos de algunos </a:t>
            </a:r>
            <a:r>
              <a:rPr lang="es-ES" sz="1000" kern="1200" baseline="0" dirty="0" err="1">
                <a:solidFill>
                  <a:schemeClr val="tx1"/>
                </a:solidFill>
                <a:latin typeface="+mn-lt"/>
                <a:ea typeface="+mn-ea"/>
                <a:cs typeface="+mn-cs"/>
              </a:rPr>
              <a:t>dashboards</a:t>
            </a:r>
            <a:r>
              <a:rPr lang="es-ES" sz="1000" kern="1200" baseline="0" dirty="0">
                <a:solidFill>
                  <a:schemeClr val="tx1"/>
                </a:solidFill>
                <a:latin typeface="+mn-lt"/>
                <a:ea typeface="+mn-ea"/>
                <a:cs typeface="+mn-cs"/>
              </a:rPr>
              <a:t> que se realizaron con el cruzamiento de los datos de la DGEEC y la ANDE.    </a:t>
            </a:r>
            <a:endParaRPr lang="es-PY" sz="1000" kern="1200" baseline="0" dirty="0">
              <a:solidFill>
                <a:schemeClr val="tx1"/>
              </a:solidFill>
              <a:latin typeface="+mn-lt"/>
              <a:ea typeface="+mn-ea"/>
              <a:cs typeface="+mn-cs"/>
            </a:endParaRPr>
          </a:p>
          <a:p>
            <a:br>
              <a:rPr lang="es-PY" sz="1000" baseline="0" dirty="0"/>
            </a:br>
            <a:r>
              <a:rPr lang="es-PY" sz="1000" baseline="0" dirty="0"/>
              <a:t>Explicar en que lugar esta ubicado BI en ciencias de la computación.</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a:t>
            </a:fld>
            <a:endParaRPr lang="es-PY"/>
          </a:p>
        </p:txBody>
      </p:sp>
    </p:spTree>
    <p:extLst>
      <p:ext uri="{BB962C8B-B14F-4D97-AF65-F5344CB8AC3E}">
        <p14:creationId xmlns:p14="http://schemas.microsoft.com/office/powerpoint/2010/main" val="489958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Un </a:t>
            </a:r>
            <a:r>
              <a:rPr lang="es-ES" sz="1200" b="1" i="0" kern="1200" dirty="0">
                <a:solidFill>
                  <a:schemeClr val="tx1"/>
                </a:solidFill>
                <a:effectLst/>
                <a:latin typeface="+mn-lt"/>
                <a:ea typeface="+mn-ea"/>
                <a:cs typeface="+mn-cs"/>
              </a:rPr>
              <a:t>Data </a:t>
            </a:r>
            <a:r>
              <a:rPr lang="es-ES" sz="1200" b="1" i="0" kern="1200" dirty="0" err="1">
                <a:solidFill>
                  <a:schemeClr val="tx1"/>
                </a:solidFill>
                <a:effectLst/>
                <a:latin typeface="+mn-lt"/>
                <a:ea typeface="+mn-ea"/>
                <a:cs typeface="+mn-cs"/>
              </a:rPr>
              <a:t>mart</a:t>
            </a:r>
            <a:r>
              <a:rPr lang="es-ES" sz="1200" b="0" i="0" kern="1200" dirty="0">
                <a:solidFill>
                  <a:schemeClr val="tx1"/>
                </a:solidFill>
                <a:effectLst/>
                <a:latin typeface="+mn-lt"/>
                <a:ea typeface="+mn-ea"/>
                <a:cs typeface="+mn-cs"/>
              </a:rPr>
              <a:t> es una versión especial de almacén de datos (</a:t>
            </a:r>
            <a:r>
              <a:rPr lang="es-ES" sz="1200" b="1" i="0" kern="1200" dirty="0">
                <a:solidFill>
                  <a:schemeClr val="tx1"/>
                </a:solidFill>
                <a:effectLst/>
                <a:latin typeface="+mn-lt"/>
                <a:ea typeface="+mn-ea"/>
                <a:cs typeface="+mn-cs"/>
              </a:rPr>
              <a:t>data</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warehouse</a:t>
            </a:r>
            <a:r>
              <a:rPr lang="es-ES" sz="1200" b="0" i="0" kern="1200" dirty="0">
                <a:solidFill>
                  <a:schemeClr val="tx1"/>
                </a:solidFill>
                <a:effectLst/>
                <a:latin typeface="+mn-lt"/>
                <a:ea typeface="+mn-ea"/>
                <a:cs typeface="+mn-cs"/>
              </a:rPr>
              <a:t>). Son subconjuntos de datos con el propósito de ayudar a que un área específica dentro del negocio pueda tomar mejores decisiones.</a:t>
            </a:r>
            <a:br>
              <a:rPr lang="es-ES" sz="1200" b="0" i="0" kern="1200" dirty="0">
                <a:solidFill>
                  <a:schemeClr val="tx1"/>
                </a:solidFill>
                <a:effectLst/>
                <a:latin typeface="+mn-lt"/>
                <a:ea typeface="+mn-ea"/>
                <a:cs typeface="+mn-cs"/>
              </a:rPr>
            </a:b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Un </a:t>
            </a:r>
            <a:r>
              <a:rPr lang="es-ES" sz="1200" b="1" i="0" kern="1200" dirty="0">
                <a:solidFill>
                  <a:schemeClr val="tx1"/>
                </a:solidFill>
                <a:effectLst/>
                <a:latin typeface="+mn-lt"/>
                <a:ea typeface="+mn-ea"/>
                <a:cs typeface="+mn-cs"/>
              </a:rPr>
              <a:t>data </a:t>
            </a:r>
            <a:r>
              <a:rPr lang="es-ES" sz="1200" b="1" i="0" kern="1200" dirty="0" err="1">
                <a:solidFill>
                  <a:schemeClr val="tx1"/>
                </a:solidFill>
                <a:effectLst/>
                <a:latin typeface="+mn-lt"/>
                <a:ea typeface="+mn-ea"/>
                <a:cs typeface="+mn-cs"/>
              </a:rPr>
              <a:t>warehouse</a:t>
            </a:r>
            <a:r>
              <a:rPr lang="es-ES" sz="1200" b="0" i="0" kern="1200" dirty="0">
                <a:solidFill>
                  <a:schemeClr val="tx1"/>
                </a:solidFill>
                <a:effectLst/>
                <a:latin typeface="+mn-lt"/>
                <a:ea typeface="+mn-ea"/>
                <a:cs typeface="+mn-cs"/>
              </a:rPr>
              <a:t> es una colección para todos los datos que diversos sistemas de negocio de una empresa recogen, estos datos son integrado, no volátil y variable en el tiempo, que ayuda a la toma de decisiones en la entidad en la que se utiliza</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237904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Minería de datos se puede definir como el proceso que, a partir de los datos aparentemente no estructurados trata de extraer el conocimiento y / o patrones interesantes desconocidos.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Estadísticas: proporciona</a:t>
            </a:r>
            <a:r>
              <a:rPr lang="es-ES" sz="1200" b="0" i="0" kern="1200" baseline="0" dirty="0">
                <a:solidFill>
                  <a:schemeClr val="tx1"/>
                </a:solidFill>
                <a:effectLst/>
                <a:latin typeface="+mn-lt"/>
                <a:ea typeface="+mn-ea"/>
                <a:cs typeface="+mn-cs"/>
              </a:rPr>
              <a:t> teorías para estimar probabilidades y predicciones usando datos históricos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Inteligencia artificial:</a:t>
            </a:r>
            <a:r>
              <a:rPr lang="es-ES" sz="1200" b="0" i="0" kern="1200" baseline="0" dirty="0">
                <a:solidFill>
                  <a:schemeClr val="tx1"/>
                </a:solidFill>
                <a:effectLst/>
                <a:latin typeface="+mn-lt"/>
                <a:ea typeface="+mn-ea"/>
                <a:cs typeface="+mn-cs"/>
              </a:rPr>
              <a:t> es extraer datos automáticamente sin la interacción humana, luego aplicar algoritmos de 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sobre estos datos y luego con los resultados decidir que acciones tomar y a medida que acumulan mayor cantidad de datos o sea más experiencias estas acciones van mejorando o cambiando ya que al aplicar de nuevo estos algoritmos los resultados serán optimizados.</a:t>
            </a:r>
          </a:p>
          <a:p>
            <a:endParaRPr lang="es-ES" sz="1200" b="0" i="0" kern="1200" baseline="0" dirty="0">
              <a:solidFill>
                <a:schemeClr val="tx1"/>
              </a:solidFill>
              <a:effectLst/>
              <a:latin typeface="+mn-lt"/>
              <a:ea typeface="+mn-ea"/>
              <a:cs typeface="+mn-cs"/>
            </a:endParaRPr>
          </a:p>
          <a:p>
            <a:r>
              <a:rPr lang="es-ES" sz="1200" b="0" i="0" kern="1200" baseline="0" dirty="0">
                <a:solidFill>
                  <a:schemeClr val="tx1"/>
                </a:solidFill>
                <a:effectLst/>
                <a:latin typeface="+mn-lt"/>
                <a:ea typeface="+mn-ea"/>
                <a:cs typeface="+mn-cs"/>
              </a:rPr>
              <a:t>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Explora el estudio,</a:t>
            </a:r>
            <a:r>
              <a:rPr lang="es-ES" sz="1200" b="0" i="0" kern="1200" baseline="0" dirty="0">
                <a:solidFill>
                  <a:schemeClr val="tx1"/>
                </a:solidFill>
                <a:effectLst/>
                <a:latin typeface="+mn-lt"/>
                <a:ea typeface="+mn-ea"/>
                <a:cs typeface="+mn-cs"/>
              </a:rPr>
              <a:t> diseño </a:t>
            </a:r>
            <a:r>
              <a:rPr lang="es-ES" sz="1200" b="0" i="0" kern="1200" dirty="0">
                <a:solidFill>
                  <a:schemeClr val="tx1"/>
                </a:solidFill>
                <a:effectLst/>
                <a:latin typeface="+mn-lt"/>
                <a:ea typeface="+mn-ea"/>
                <a:cs typeface="+mn-cs"/>
              </a:rPr>
              <a:t>y construcción de algoritmos que hacen</a:t>
            </a:r>
            <a:r>
              <a:rPr lang="es-ES" sz="1200" b="0" i="0" kern="1200" baseline="0" dirty="0">
                <a:solidFill>
                  <a:schemeClr val="tx1"/>
                </a:solidFill>
                <a:effectLst/>
                <a:latin typeface="+mn-lt"/>
                <a:ea typeface="+mn-ea"/>
                <a:cs typeface="+mn-cs"/>
              </a:rPr>
              <a:t> posible el </a:t>
            </a:r>
            <a:r>
              <a:rPr lang="es-ES" sz="1200" b="0" i="0" kern="1200" dirty="0">
                <a:solidFill>
                  <a:schemeClr val="tx1"/>
                </a:solidFill>
                <a:effectLst/>
                <a:latin typeface="+mn-lt"/>
                <a:ea typeface="+mn-ea"/>
                <a:cs typeface="+mn-cs"/>
              </a:rPr>
              <a:t>aprendizaje y hacer predicciones sobre los datos. </a:t>
            </a: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Permite a los ordenadores encontrar ideas ocultas sin ser programada de manera explícita dónde buscar.</a:t>
            </a:r>
          </a:p>
          <a:p>
            <a:r>
              <a:rPr lang="en-US" sz="1200" b="0" i="0" kern="1200" dirty="0">
                <a:solidFill>
                  <a:schemeClr val="tx1"/>
                </a:solidFill>
                <a:effectLst/>
                <a:latin typeface="+mn-lt"/>
                <a:ea typeface="+mn-ea"/>
                <a:cs typeface="+mn-cs"/>
              </a:rPr>
              <a:t>Example applications include </a:t>
            </a:r>
            <a:r>
              <a:rPr lang="en-US" sz="1200" b="0" i="0" u="none" strike="noStrike" kern="1200" dirty="0">
                <a:solidFill>
                  <a:schemeClr val="tx1"/>
                </a:solidFill>
                <a:effectLst/>
                <a:latin typeface="+mn-lt"/>
                <a:ea typeface="+mn-ea"/>
                <a:cs typeface="+mn-cs"/>
                <a:hlinkClick r:id="rId3" tooltip="Spam filter"/>
              </a:rPr>
              <a:t>spam filtering</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Optical character recognition"/>
              </a:rPr>
              <a:t>optical character recognition</a:t>
            </a:r>
            <a:r>
              <a:rPr lang="en-US" sz="1200" b="0" i="0" kern="1200" dirty="0">
                <a:solidFill>
                  <a:schemeClr val="tx1"/>
                </a:solidFill>
                <a:effectLst/>
                <a:latin typeface="+mn-lt"/>
                <a:ea typeface="+mn-ea"/>
                <a:cs typeface="+mn-cs"/>
              </a:rPr>
              <a:t> (OCR), </a:t>
            </a:r>
            <a:r>
              <a:rPr lang="en-US" sz="1200" b="0" i="0" u="none" strike="noStrike" kern="1200" dirty="0">
                <a:solidFill>
                  <a:schemeClr val="tx1"/>
                </a:solidFill>
                <a:effectLst/>
                <a:latin typeface="+mn-lt"/>
                <a:ea typeface="+mn-ea"/>
                <a:cs typeface="+mn-cs"/>
                <a:hlinkClick r:id="rId5" tooltip="Learning to rank"/>
              </a:rPr>
              <a:t>search engines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Computer vision"/>
              </a:rPr>
              <a:t>computer vision</a:t>
            </a:r>
            <a:r>
              <a:rPr lang="en-US" sz="1200" b="0" i="0" kern="1200" dirty="0">
                <a:solidFill>
                  <a:schemeClr val="tx1"/>
                </a:solidFill>
                <a:effectLst/>
                <a:latin typeface="+mn-lt"/>
                <a:ea typeface="+mn-ea"/>
                <a:cs typeface="+mn-cs"/>
              </a:rPr>
              <a:t>. </a:t>
            </a:r>
            <a:endParaRPr lang="es-ES" sz="1200" b="0" i="0" kern="1200" baseline="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785315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Nos olvidamos de las especulaciones/Eliminar las dudas/</a:t>
            </a:r>
            <a:r>
              <a:rPr lang="es-ES" sz="1200" b="0" i="0" kern="1200" dirty="0">
                <a:solidFill>
                  <a:schemeClr val="tx1"/>
                </a:solidFill>
                <a:effectLst/>
                <a:latin typeface="+mn-lt"/>
                <a:ea typeface="+mn-ea"/>
                <a:cs typeface="+mn-cs"/>
              </a:rPr>
              <a:t>Toma de decisión en base a datos sólidos en lugar de adivinanzas y corazonadas, inclusive antes que la competencia.</a:t>
            </a: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Obtener</a:t>
            </a:r>
            <a:r>
              <a:rPr lang="es-PY" sz="1200" b="0" i="0" kern="1200" baseline="0" dirty="0">
                <a:solidFill>
                  <a:schemeClr val="tx1"/>
                </a:solidFill>
                <a:effectLst/>
                <a:latin typeface="+mn-lt"/>
                <a:ea typeface="+mn-ea"/>
                <a:cs typeface="+mn-cs"/>
              </a:rPr>
              <a:t> respuestas rápidas a las preguntas de negocio/</a:t>
            </a:r>
            <a:r>
              <a:rPr lang="es-ES" sz="1200" dirty="0"/>
              <a:t>Mayor velocidad en la toma de decisiones.</a:t>
            </a:r>
          </a:p>
          <a:p>
            <a:pPr marL="285750" indent="-285750">
              <a:buFont typeface="Arial" panose="020B0604020202020204" pitchFamily="34" charset="0"/>
              <a:buChar char="•"/>
            </a:pPr>
            <a:r>
              <a:rPr lang="es-ES" sz="1200" dirty="0"/>
              <a:t>Obtener información sobre el comportamiento del cliente(más rentable,</a:t>
            </a:r>
            <a:r>
              <a:rPr lang="es-ES" sz="1200" baseline="0" dirty="0"/>
              <a:t> clientes futuros, segmentos, menor numero pero más rentables</a:t>
            </a:r>
            <a:r>
              <a:rPr lang="es-ES" sz="1200" dirty="0"/>
              <a:t>)</a:t>
            </a:r>
          </a:p>
          <a:p>
            <a:pPr marL="285750" indent="-285750">
              <a:buFont typeface="Arial" panose="020B0604020202020204" pitchFamily="34" charset="0"/>
              <a:buChar char="•"/>
            </a:pPr>
            <a:r>
              <a:rPr lang="es-ES" sz="1200" dirty="0"/>
              <a:t>Aprender a optimizar/coordinar las operaciones</a:t>
            </a:r>
          </a:p>
          <a:p>
            <a:pPr marL="285750" indent="-285750">
              <a:buFont typeface="Arial" panose="020B0604020202020204" pitchFamily="34" charset="0"/>
              <a:buChar char="•"/>
            </a:pPr>
            <a:r>
              <a:rPr lang="es-ES" sz="1200" dirty="0"/>
              <a:t>Mejorar</a:t>
            </a:r>
            <a:r>
              <a:rPr lang="es-ES" sz="1200" baseline="0" dirty="0"/>
              <a:t> la eficiencia/</a:t>
            </a:r>
            <a:r>
              <a:rPr lang="es-ES" sz="1200" dirty="0"/>
              <a:t>Reducción de costos/Mejora la comunicación</a:t>
            </a: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2250869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638371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15</a:t>
            </a:fld>
            <a:endParaRPr lang="es-PY"/>
          </a:p>
        </p:txBody>
      </p:sp>
    </p:spTree>
    <p:extLst>
      <p:ext uri="{BB962C8B-B14F-4D97-AF65-F5344CB8AC3E}">
        <p14:creationId xmlns:p14="http://schemas.microsoft.com/office/powerpoint/2010/main" val="3030799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16</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Es calculado el porcentaje de crecimiento ocurrido por cada año (</a:t>
            </a:r>
            <a:r>
              <a:rPr lang="es-ES" sz="1200" b="0" i="0" kern="1200" dirty="0" err="1">
                <a:solidFill>
                  <a:schemeClr val="tx1"/>
                </a:solidFill>
                <a:effectLst/>
                <a:latin typeface="+mn-lt"/>
                <a:ea typeface="+mn-ea"/>
                <a:cs typeface="+mn-cs"/>
              </a:rPr>
              <a:t>Ej</a:t>
            </a:r>
            <a:r>
              <a:rPr lang="es-ES" sz="1200" b="0" i="0" kern="1200" dirty="0">
                <a:solidFill>
                  <a:schemeClr val="tx1"/>
                </a:solidFill>
                <a:effectLst/>
                <a:latin typeface="+mn-lt"/>
                <a:ea typeface="+mn-ea"/>
                <a:cs typeface="+mn-cs"/>
              </a:rPr>
              <a:t>: Si al cerrar el año 2014, la cantidad de clientes fue de 1.000.000 y en el año 2015 aumentó 100.000, esto quiere decir que en el año 2015, la tasa de crecimiento de los clientes fue del 10\%, es decir, hubo un crecimiento positivo y la cantidad de clientes ha aumentado). Suponiendo que en el año 2016 la ANDE cierra con un total de 1.000.000 de clientes, su crecimiento ser a 10\% menor al año anterior. La fórmula empleada (ver fórmula Tasa de variación abajo), donde n es el año actual y n-1 el año anterior, PIB indica la cantidad de clientes que posee la ANDE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21</a:t>
            </a:fld>
            <a:endParaRPr lang="es-PY"/>
          </a:p>
        </p:txBody>
      </p:sp>
    </p:spTree>
    <p:extLst>
      <p:ext uri="{BB962C8B-B14F-4D97-AF65-F5344CB8AC3E}">
        <p14:creationId xmlns:p14="http://schemas.microsoft.com/office/powerpoint/2010/main" val="3879877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22</a:t>
            </a:fld>
            <a:endParaRPr lang="es-PY"/>
          </a:p>
        </p:txBody>
      </p:sp>
    </p:spTree>
    <p:extLst>
      <p:ext uri="{BB962C8B-B14F-4D97-AF65-F5344CB8AC3E}">
        <p14:creationId xmlns:p14="http://schemas.microsoft.com/office/powerpoint/2010/main" val="3573762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23</a:t>
            </a:fld>
            <a:endParaRPr lang="es-PY"/>
          </a:p>
        </p:txBody>
      </p:sp>
    </p:spTree>
    <p:extLst>
      <p:ext uri="{BB962C8B-B14F-4D97-AF65-F5344CB8AC3E}">
        <p14:creationId xmlns:p14="http://schemas.microsoft.com/office/powerpoint/2010/main" val="3655956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200" b="0" i="0" u="none" strike="noStrike" kern="1200" dirty="0">
                <a:solidFill>
                  <a:schemeClr val="tx1"/>
                </a:solidFill>
                <a:effectLst/>
                <a:latin typeface="+mn-lt"/>
                <a:ea typeface="+mn-ea"/>
                <a:cs typeface="+mn-cs"/>
              </a:rPr>
              <a:t>Si vamos a dar un concepto más técnico podríamos decir que la inteligencia de negocios se trata de una metodología, de unas herramientas o simplemente de aplicaciones informáticas, </a:t>
            </a:r>
            <a:endParaRPr lang="es-ES" sz="1000" b="0" dirty="0">
              <a:effectLst/>
            </a:endParaRPr>
          </a:p>
          <a:p>
            <a:pPr rtl="0"/>
            <a:r>
              <a:rPr lang="es-ES" sz="1200" b="1" i="0" u="none" strike="noStrike" kern="1200" dirty="0">
                <a:solidFill>
                  <a:schemeClr val="tx1"/>
                </a:solidFill>
                <a:effectLst/>
                <a:latin typeface="+mn-lt"/>
                <a:ea typeface="+mn-ea"/>
                <a:cs typeface="+mn-cs"/>
              </a:rPr>
              <a:t>Que lo que hacen es: </a:t>
            </a:r>
            <a:endParaRPr lang="es-ES" sz="1000" b="0" dirty="0">
              <a:effectLst/>
            </a:endParaRPr>
          </a:p>
          <a:p>
            <a:pPr rtl="0"/>
            <a:r>
              <a:rPr lang="es-ES" sz="1200" b="0" i="0" u="sng" strike="noStrike" kern="1200" dirty="0">
                <a:solidFill>
                  <a:schemeClr val="tx1"/>
                </a:solidFill>
                <a:effectLst/>
                <a:latin typeface="+mn-lt"/>
                <a:ea typeface="+mn-ea"/>
                <a:cs typeface="+mn-cs"/>
              </a:rPr>
              <a:t>1- Reunir datos.</a:t>
            </a:r>
            <a:endParaRPr lang="es-ES" sz="1000" b="0" u="sng" dirty="0">
              <a:effectLst/>
            </a:endParaRPr>
          </a:p>
          <a:p>
            <a:pPr lvl="1" rtl="0"/>
            <a:r>
              <a:rPr lang="es-ES" sz="1200" b="0" i="0" u="none" strike="noStrike" kern="1200" dirty="0">
                <a:solidFill>
                  <a:schemeClr val="tx1"/>
                </a:solidFill>
                <a:effectLst/>
                <a:latin typeface="+mn-lt"/>
                <a:ea typeface="+mn-ea"/>
                <a:cs typeface="+mn-cs"/>
              </a:rPr>
              <a:t>Estos datos pueden ser:</a:t>
            </a:r>
            <a:endParaRPr lang="es-ES" sz="1000" b="0" dirty="0">
              <a:effectLst/>
            </a:endParaRPr>
          </a:p>
          <a:p>
            <a:pPr lvl="2"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lvl="2"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endParaRPr lang="es-ES" sz="1000" b="0" dirty="0">
              <a:effectLst/>
            </a:endParaRPr>
          </a:p>
          <a:p>
            <a:pPr rtl="0"/>
            <a:r>
              <a:rPr lang="es-ES" sz="1200" b="0" i="0" u="sng" strike="noStrike" kern="1200" dirty="0">
                <a:solidFill>
                  <a:schemeClr val="tx1"/>
                </a:solidFill>
                <a:effectLst/>
                <a:latin typeface="+mn-lt"/>
                <a:ea typeface="+mn-ea"/>
                <a:cs typeface="+mn-cs"/>
              </a:rPr>
              <a:t>2- Transformarlos </a:t>
            </a:r>
            <a:endParaRPr lang="es-ES" sz="1000" b="0" u="sng" dirty="0">
              <a:effectLst/>
            </a:endParaRPr>
          </a:p>
          <a:p>
            <a:pPr rtl="0"/>
            <a:r>
              <a:rPr lang="es-ES" sz="1200" b="0" i="0" u="none" strike="noStrike" kern="1200" dirty="0">
                <a:solidFill>
                  <a:schemeClr val="tx1"/>
                </a:solidFill>
                <a:effectLst/>
                <a:latin typeface="+mn-lt"/>
                <a:ea typeface="+mn-ea"/>
                <a:cs typeface="+mn-cs"/>
              </a:rPr>
              <a:t>	mediante una arquitectura predefinida</a:t>
            </a:r>
            <a:endParaRPr lang="es-ES" sz="1000" b="0" dirty="0">
              <a:effectLst/>
            </a:endParaRPr>
          </a:p>
          <a:p>
            <a:pPr rtl="0"/>
            <a:r>
              <a:rPr lang="es-ES" sz="1200" b="0" i="0" u="sng" strike="noStrike" kern="1200" dirty="0">
                <a:solidFill>
                  <a:schemeClr val="tx1"/>
                </a:solidFill>
                <a:effectLst/>
                <a:latin typeface="+mn-lt"/>
                <a:ea typeface="+mn-ea"/>
                <a:cs typeface="+mn-cs"/>
              </a:rPr>
              <a:t>3- Y presentarlos </a:t>
            </a:r>
            <a:endParaRPr lang="es-ES" sz="1000" b="0" u="sng" dirty="0">
              <a:effectLst/>
            </a:endParaRPr>
          </a:p>
          <a:p>
            <a:pPr rtl="0"/>
            <a:r>
              <a:rPr lang="es-ES" sz="1200" b="0" i="0" u="none" strike="noStrike" kern="1200" dirty="0">
                <a:solidFill>
                  <a:schemeClr val="tx1"/>
                </a:solidFill>
                <a:effectLst/>
                <a:latin typeface="+mn-lt"/>
                <a:ea typeface="+mn-ea"/>
                <a:cs typeface="+mn-cs"/>
              </a:rPr>
              <a:t>	al usuario de negocio</a:t>
            </a:r>
            <a:endParaRPr lang="es-ES" sz="1000" b="0" dirty="0">
              <a:effectLst/>
            </a:endParaRPr>
          </a:p>
          <a:p>
            <a:pPr rtl="0"/>
            <a:r>
              <a:rPr lang="es-ES" sz="1200" b="1" i="0" u="none" strike="noStrike" kern="1200" dirty="0">
                <a:solidFill>
                  <a:schemeClr val="tx1"/>
                </a:solidFill>
                <a:effectLst/>
                <a:latin typeface="+mn-lt"/>
                <a:ea typeface="+mn-ea"/>
                <a:cs typeface="+mn-cs"/>
              </a:rPr>
              <a:t>Resultado: </a:t>
            </a:r>
            <a:endParaRPr lang="es-ES" sz="1000" b="0" dirty="0">
              <a:effectLst/>
            </a:endParaRPr>
          </a:p>
          <a:p>
            <a:pPr rtl="0"/>
            <a:r>
              <a:rPr lang="es-ES" sz="1200" b="0" i="0" u="none" strike="noStrike" kern="1200" dirty="0">
                <a:solidFill>
                  <a:schemeClr val="tx1"/>
                </a:solidFill>
                <a:effectLst/>
                <a:latin typeface="+mn-lt"/>
                <a:ea typeface="+mn-ea"/>
                <a:cs typeface="+mn-cs"/>
              </a:rPr>
              <a:t>1- Brindarle una capacidad de análisis</a:t>
            </a:r>
            <a:endParaRPr lang="es-ES" sz="1000" b="0" dirty="0">
              <a:effectLst/>
            </a:endParaRPr>
          </a:p>
          <a:p>
            <a:r>
              <a:rPr lang="es-ES" sz="1200" b="0" i="0" u="none" strike="noStrike" kern="1200" dirty="0">
                <a:solidFill>
                  <a:schemeClr val="tx1"/>
                </a:solidFill>
                <a:effectLst/>
                <a:latin typeface="+mn-lt"/>
                <a:ea typeface="+mn-ea"/>
                <a:cs typeface="+mn-cs"/>
              </a:rPr>
              <a:t>2- Y que el proceso de toma de decisiones sea óptimo.</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a:t>
            </a:fld>
            <a:endParaRPr lang="es-PY"/>
          </a:p>
        </p:txBody>
      </p:sp>
    </p:spTree>
    <p:extLst>
      <p:ext uri="{BB962C8B-B14F-4D97-AF65-F5344CB8AC3E}">
        <p14:creationId xmlns:p14="http://schemas.microsoft.com/office/powerpoint/2010/main" val="3567818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24</a:t>
            </a:fld>
            <a:endParaRPr lang="es-PY"/>
          </a:p>
        </p:txBody>
      </p:sp>
    </p:spTree>
    <p:extLst>
      <p:ext uri="{BB962C8B-B14F-4D97-AF65-F5344CB8AC3E}">
        <p14:creationId xmlns:p14="http://schemas.microsoft.com/office/powerpoint/2010/main" val="1541808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25</a:t>
            </a:fld>
            <a:endParaRPr lang="es-PY"/>
          </a:p>
        </p:txBody>
      </p:sp>
    </p:spTree>
    <p:extLst>
      <p:ext uri="{BB962C8B-B14F-4D97-AF65-F5344CB8AC3E}">
        <p14:creationId xmlns:p14="http://schemas.microsoft.com/office/powerpoint/2010/main" val="337446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26</a:t>
            </a:fld>
            <a:endParaRPr lang="es-PY"/>
          </a:p>
        </p:txBody>
      </p:sp>
    </p:spTree>
    <p:extLst>
      <p:ext uri="{BB962C8B-B14F-4D97-AF65-F5344CB8AC3E}">
        <p14:creationId xmlns:p14="http://schemas.microsoft.com/office/powerpoint/2010/main" val="3858374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27</a:t>
            </a:fld>
            <a:endParaRPr lang="es-PY"/>
          </a:p>
        </p:txBody>
      </p:sp>
    </p:spTree>
    <p:extLst>
      <p:ext uri="{BB962C8B-B14F-4D97-AF65-F5344CB8AC3E}">
        <p14:creationId xmlns:p14="http://schemas.microsoft.com/office/powerpoint/2010/main" val="11403697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28</a:t>
            </a:fld>
            <a:endParaRPr lang="es-PY"/>
          </a:p>
        </p:txBody>
      </p:sp>
    </p:spTree>
    <p:extLst>
      <p:ext uri="{BB962C8B-B14F-4D97-AF65-F5344CB8AC3E}">
        <p14:creationId xmlns:p14="http://schemas.microsoft.com/office/powerpoint/2010/main" val="21997447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29</a:t>
            </a:fld>
            <a:endParaRPr lang="es-PY"/>
          </a:p>
        </p:txBody>
      </p:sp>
    </p:spTree>
    <p:extLst>
      <p:ext uri="{BB962C8B-B14F-4D97-AF65-F5344CB8AC3E}">
        <p14:creationId xmlns:p14="http://schemas.microsoft.com/office/powerpoint/2010/main" val="29585477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30</a:t>
            </a:fld>
            <a:endParaRPr lang="es-PY"/>
          </a:p>
        </p:txBody>
      </p:sp>
    </p:spTree>
    <p:extLst>
      <p:ext uri="{BB962C8B-B14F-4D97-AF65-F5344CB8AC3E}">
        <p14:creationId xmlns:p14="http://schemas.microsoft.com/office/powerpoint/2010/main" val="931906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31</a:t>
            </a:fld>
            <a:endParaRPr lang="es-PY"/>
          </a:p>
        </p:txBody>
      </p:sp>
    </p:spTree>
    <p:extLst>
      <p:ext uri="{BB962C8B-B14F-4D97-AF65-F5344CB8AC3E}">
        <p14:creationId xmlns:p14="http://schemas.microsoft.com/office/powerpoint/2010/main" val="456093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32</a:t>
            </a:fld>
            <a:endParaRPr lang="es-PY"/>
          </a:p>
        </p:txBody>
      </p:sp>
    </p:spTree>
    <p:extLst>
      <p:ext uri="{BB962C8B-B14F-4D97-AF65-F5344CB8AC3E}">
        <p14:creationId xmlns:p14="http://schemas.microsoft.com/office/powerpoint/2010/main" val="3170985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33</a:t>
            </a:fld>
            <a:endParaRPr lang="es-PY"/>
          </a:p>
        </p:txBody>
      </p:sp>
    </p:spTree>
    <p:extLst>
      <p:ext uri="{BB962C8B-B14F-4D97-AF65-F5344CB8AC3E}">
        <p14:creationId xmlns:p14="http://schemas.microsoft.com/office/powerpoint/2010/main" val="387367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rtl="0"/>
            <a:r>
              <a:rPr lang="es-ES" sz="1200" b="0" i="0" u="none" strike="noStrike" kern="1200" dirty="0">
                <a:solidFill>
                  <a:schemeClr val="tx1"/>
                </a:solidFill>
                <a:effectLst/>
                <a:latin typeface="+mn-lt"/>
                <a:ea typeface="+mn-ea"/>
                <a:cs typeface="+mn-cs"/>
              </a:rPr>
              <a:t>Hablamos sobre reunir datos, cómo pueden ser estos datos</a:t>
            </a:r>
            <a:r>
              <a:rPr lang="en-US" sz="1200" b="0" i="0" u="none" strike="noStrike" kern="1200" dirty="0">
                <a:solidFill>
                  <a:schemeClr val="tx1"/>
                </a:solidFill>
                <a:effectLst/>
                <a:latin typeface="+mn-lt"/>
                <a:ea typeface="+mn-ea"/>
                <a:cs typeface="+mn-cs"/>
              </a:rPr>
              <a:t>?</a:t>
            </a:r>
            <a:r>
              <a:rPr lang="es-ES" sz="1200" b="0" i="0" u="none" strike="noStrike" kern="1200" dirty="0">
                <a:solidFill>
                  <a:schemeClr val="tx1"/>
                </a:solidFill>
                <a:effectLst/>
                <a:latin typeface="+mn-lt"/>
                <a:ea typeface="+mn-ea"/>
                <a:cs typeface="+mn-cs"/>
              </a:rPr>
              <a:t>:</a:t>
            </a:r>
            <a:endParaRPr lang="es-ES" sz="1000" b="0" dirty="0">
              <a:effectLst/>
            </a:endParaRPr>
          </a:p>
          <a:p>
            <a:pPr lvl="0"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lvl="0"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p>
          <a:p>
            <a:pPr lvl="0" rtl="0"/>
            <a:endParaRPr lang="es-ES" sz="1200" b="0" i="0" u="none" strike="noStrike" kern="1200" dirty="0">
              <a:solidFill>
                <a:schemeClr val="tx1"/>
              </a:solidFill>
              <a:effectLst/>
              <a:latin typeface="+mn-lt"/>
              <a:ea typeface="+mn-ea"/>
              <a:cs typeface="+mn-cs"/>
            </a:endParaRPr>
          </a:p>
          <a:p>
            <a:pPr lvl="0" rtl="0"/>
            <a:r>
              <a:rPr lang="es-ES" sz="1200" b="0" i="0" u="sng" strike="noStrike" kern="1200" dirty="0">
                <a:solidFill>
                  <a:schemeClr val="tx1"/>
                </a:solidFill>
                <a:effectLst/>
                <a:latin typeface="+mn-lt"/>
                <a:ea typeface="+mn-ea"/>
                <a:cs typeface="+mn-cs"/>
              </a:rPr>
              <a:t>Datos Estructurados(Datos en nuestra DB)</a:t>
            </a:r>
          </a:p>
          <a:p>
            <a:pPr lvl="0" rtl="0"/>
            <a:r>
              <a:rPr lang="es-ES" sz="1200" b="0" i="0" u="none" strike="noStrike" kern="1200" dirty="0">
                <a:solidFill>
                  <a:schemeClr val="tx1"/>
                </a:solidFill>
                <a:effectLst/>
                <a:latin typeface="+mn-lt"/>
                <a:ea typeface="+mn-ea"/>
                <a:cs typeface="+mn-cs"/>
              </a:rPr>
              <a:t>Datos que tienen un modelo definido o provienen de un campo en un registro</a:t>
            </a:r>
          </a:p>
          <a:p>
            <a:pPr lvl="0" rtl="0"/>
            <a:r>
              <a:rPr lang="es-ES" sz="1200" b="0" i="0" u="sng" strike="noStrike" kern="1200" dirty="0">
                <a:solidFill>
                  <a:schemeClr val="tx1"/>
                </a:solidFill>
                <a:effectLst/>
                <a:latin typeface="+mn-lt"/>
                <a:ea typeface="+mn-ea"/>
                <a:cs typeface="+mn-cs"/>
              </a:rPr>
              <a:t>Datos no Estructurados(Datos externos)</a:t>
            </a:r>
          </a:p>
          <a:p>
            <a:pPr lvl="0" rtl="0"/>
            <a:r>
              <a:rPr lang="es-ES" sz="1200" b="0" i="0" u="none" strike="noStrike" kern="1200" dirty="0">
                <a:solidFill>
                  <a:schemeClr val="tx1"/>
                </a:solidFill>
                <a:effectLst/>
                <a:latin typeface="+mn-lt"/>
                <a:ea typeface="+mn-ea"/>
                <a:cs typeface="+mn-cs"/>
              </a:rPr>
              <a:t>Datos que no tienen un modelo predefinido o no </a:t>
            </a:r>
            <a:r>
              <a:rPr lang="es-ES" sz="1200" b="0" i="0" u="none" strike="noStrike" kern="1200" dirty="0" err="1">
                <a:solidFill>
                  <a:schemeClr val="tx1"/>
                </a:solidFill>
                <a:effectLst/>
                <a:latin typeface="+mn-lt"/>
                <a:ea typeface="+mn-ea"/>
                <a:cs typeface="+mn-cs"/>
              </a:rPr>
              <a:t>estan</a:t>
            </a:r>
            <a:r>
              <a:rPr lang="es-ES" sz="1200" b="0" i="0" u="none" strike="noStrike" kern="1200" dirty="0">
                <a:solidFill>
                  <a:schemeClr val="tx1"/>
                </a:solidFill>
                <a:effectLst/>
                <a:latin typeface="+mn-lt"/>
                <a:ea typeface="+mn-ea"/>
                <a:cs typeface="+mn-cs"/>
              </a:rPr>
              <a:t> organizados de alguna manera</a:t>
            </a:r>
          </a:p>
          <a:p>
            <a:pPr lvl="0" rtl="0"/>
            <a:endParaRPr lang="es-E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u="sng" dirty="0"/>
              <a:t>Ejemplo: </a:t>
            </a:r>
            <a:r>
              <a:rPr lang="es-PY" dirty="0"/>
              <a:t>Análisis</a:t>
            </a:r>
            <a:r>
              <a:rPr lang="es-PY" baseline="0" dirty="0"/>
              <a:t> de sentimiento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El análisis de sentimiento es extremadamente útil en la monitorización de las redes sociales ya que permite hacernos una idea de la opinión pública general sobre ciertos temas o talvez productos.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a:t>
            </a:r>
            <a:endParaRPr lang="es-PY" dirty="0"/>
          </a:p>
          <a:p>
            <a:pPr lvl="0" rtl="0"/>
            <a:endParaRPr lang="es-ES" sz="1200" b="0" i="0" u="none" strike="noStrike" kern="1200" dirty="0">
              <a:solidFill>
                <a:schemeClr val="tx1"/>
              </a:solidFill>
              <a:effectLst/>
              <a:latin typeface="+mn-lt"/>
              <a:ea typeface="+mn-ea"/>
              <a:cs typeface="+mn-cs"/>
            </a:endParaRPr>
          </a:p>
          <a:p>
            <a:pPr lvl="0" rtl="0"/>
            <a:endParaRPr lang="es-ES" sz="1200" b="0" i="0" u="none" strike="noStrike" kern="1200" dirty="0">
              <a:solidFill>
                <a:schemeClr val="tx1"/>
              </a:solidFill>
              <a:effectLst/>
              <a:latin typeface="+mn-lt"/>
              <a:ea typeface="+mn-ea"/>
              <a:cs typeface="+mn-cs"/>
            </a:endParaRPr>
          </a:p>
          <a:p>
            <a:pPr lvl="0" rtl="0"/>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a:t>
            </a:fld>
            <a:endParaRPr lang="es-PY"/>
          </a:p>
        </p:txBody>
      </p:sp>
    </p:spTree>
    <p:extLst>
      <p:ext uri="{BB962C8B-B14F-4D97-AF65-F5344CB8AC3E}">
        <p14:creationId xmlns:p14="http://schemas.microsoft.com/office/powerpoint/2010/main" val="1762425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34</a:t>
            </a:fld>
            <a:endParaRPr lang="es-PY"/>
          </a:p>
        </p:txBody>
      </p:sp>
    </p:spTree>
    <p:extLst>
      <p:ext uri="{BB962C8B-B14F-4D97-AF65-F5344CB8AC3E}">
        <p14:creationId xmlns:p14="http://schemas.microsoft.com/office/powerpoint/2010/main" val="2516275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35</a:t>
            </a:fld>
            <a:endParaRPr lang="es-PY"/>
          </a:p>
        </p:txBody>
      </p:sp>
    </p:spTree>
    <p:extLst>
      <p:ext uri="{BB962C8B-B14F-4D97-AF65-F5344CB8AC3E}">
        <p14:creationId xmlns:p14="http://schemas.microsoft.com/office/powerpoint/2010/main" val="2081785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36</a:t>
            </a:fld>
            <a:endParaRPr lang="es-PY"/>
          </a:p>
        </p:txBody>
      </p:sp>
    </p:spTree>
    <p:extLst>
      <p:ext uri="{BB962C8B-B14F-4D97-AF65-F5344CB8AC3E}">
        <p14:creationId xmlns:p14="http://schemas.microsoft.com/office/powerpoint/2010/main" val="4140360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37</a:t>
            </a:fld>
            <a:endParaRPr lang="es-PY"/>
          </a:p>
        </p:txBody>
      </p:sp>
    </p:spTree>
    <p:extLst>
      <p:ext uri="{BB962C8B-B14F-4D97-AF65-F5344CB8AC3E}">
        <p14:creationId xmlns:p14="http://schemas.microsoft.com/office/powerpoint/2010/main" val="12127263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38</a:t>
            </a:fld>
            <a:endParaRPr lang="es-PY"/>
          </a:p>
        </p:txBody>
      </p:sp>
    </p:spTree>
    <p:extLst>
      <p:ext uri="{BB962C8B-B14F-4D97-AF65-F5344CB8AC3E}">
        <p14:creationId xmlns:p14="http://schemas.microsoft.com/office/powerpoint/2010/main" val="3756679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39</a:t>
            </a:fld>
            <a:endParaRPr lang="es-PY"/>
          </a:p>
        </p:txBody>
      </p:sp>
    </p:spTree>
    <p:extLst>
      <p:ext uri="{BB962C8B-B14F-4D97-AF65-F5344CB8AC3E}">
        <p14:creationId xmlns:p14="http://schemas.microsoft.com/office/powerpoint/2010/main" val="2072472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40</a:t>
            </a:fld>
            <a:endParaRPr lang="es-PY"/>
          </a:p>
        </p:txBody>
      </p:sp>
    </p:spTree>
    <p:extLst>
      <p:ext uri="{BB962C8B-B14F-4D97-AF65-F5344CB8AC3E}">
        <p14:creationId xmlns:p14="http://schemas.microsoft.com/office/powerpoint/2010/main" val="324398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41</a:t>
            </a:fld>
            <a:endParaRPr lang="es-PY"/>
          </a:p>
        </p:txBody>
      </p:sp>
    </p:spTree>
    <p:extLst>
      <p:ext uri="{BB962C8B-B14F-4D97-AF65-F5344CB8AC3E}">
        <p14:creationId xmlns:p14="http://schemas.microsoft.com/office/powerpoint/2010/main" val="18916315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42</a:t>
            </a:fld>
            <a:endParaRPr lang="es-PY"/>
          </a:p>
        </p:txBody>
      </p:sp>
    </p:spTree>
    <p:extLst>
      <p:ext uri="{BB962C8B-B14F-4D97-AF65-F5344CB8AC3E}">
        <p14:creationId xmlns:p14="http://schemas.microsoft.com/office/powerpoint/2010/main" val="25046415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43</a:t>
            </a:fld>
            <a:endParaRPr lang="es-PY"/>
          </a:p>
        </p:txBody>
      </p:sp>
    </p:spTree>
    <p:extLst>
      <p:ext uri="{BB962C8B-B14F-4D97-AF65-F5344CB8AC3E}">
        <p14:creationId xmlns:p14="http://schemas.microsoft.com/office/powerpoint/2010/main" val="1803431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PY" sz="1200" dirty="0"/>
          </a:p>
          <a:p>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y perderemos totalmente este mercado a menos que disminuyamos nuestros costes de operaciones”</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44</a:t>
            </a:fld>
            <a:endParaRPr lang="es-PY"/>
          </a:p>
        </p:txBody>
      </p:sp>
    </p:spTree>
    <p:extLst>
      <p:ext uri="{BB962C8B-B14F-4D97-AF65-F5344CB8AC3E}">
        <p14:creationId xmlns:p14="http://schemas.microsoft.com/office/powerpoint/2010/main" val="3819271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45</a:t>
            </a:fld>
            <a:endParaRPr lang="es-PY"/>
          </a:p>
        </p:txBody>
      </p:sp>
    </p:spTree>
    <p:extLst>
      <p:ext uri="{BB962C8B-B14F-4D97-AF65-F5344CB8AC3E}">
        <p14:creationId xmlns:p14="http://schemas.microsoft.com/office/powerpoint/2010/main" val="34056856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46</a:t>
            </a:fld>
            <a:endParaRPr lang="es-PY"/>
          </a:p>
        </p:txBody>
      </p:sp>
    </p:spTree>
    <p:extLst>
      <p:ext uri="{BB962C8B-B14F-4D97-AF65-F5344CB8AC3E}">
        <p14:creationId xmlns:p14="http://schemas.microsoft.com/office/powerpoint/2010/main" val="26164122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47</a:t>
            </a:fld>
            <a:endParaRPr lang="es-PY"/>
          </a:p>
        </p:txBody>
      </p:sp>
    </p:spTree>
    <p:extLst>
      <p:ext uri="{BB962C8B-B14F-4D97-AF65-F5344CB8AC3E}">
        <p14:creationId xmlns:p14="http://schemas.microsoft.com/office/powerpoint/2010/main" val="41501486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48</a:t>
            </a:fld>
            <a:endParaRPr lang="es-PY"/>
          </a:p>
        </p:txBody>
      </p:sp>
    </p:spTree>
    <p:extLst>
      <p:ext uri="{BB962C8B-B14F-4D97-AF65-F5344CB8AC3E}">
        <p14:creationId xmlns:p14="http://schemas.microsoft.com/office/powerpoint/2010/main" val="214838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49</a:t>
            </a:fld>
            <a:endParaRPr lang="es-PY"/>
          </a:p>
        </p:txBody>
      </p:sp>
    </p:spTree>
    <p:extLst>
      <p:ext uri="{BB962C8B-B14F-4D97-AF65-F5344CB8AC3E}">
        <p14:creationId xmlns:p14="http://schemas.microsoft.com/office/powerpoint/2010/main" val="7777523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50</a:t>
            </a:fld>
            <a:endParaRPr lang="es-PY"/>
          </a:p>
        </p:txBody>
      </p:sp>
    </p:spTree>
    <p:extLst>
      <p:ext uri="{BB962C8B-B14F-4D97-AF65-F5344CB8AC3E}">
        <p14:creationId xmlns:p14="http://schemas.microsoft.com/office/powerpoint/2010/main" val="37031766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51</a:t>
            </a:fld>
            <a:endParaRPr lang="es-PY"/>
          </a:p>
        </p:txBody>
      </p:sp>
    </p:spTree>
    <p:extLst>
      <p:ext uri="{BB962C8B-B14F-4D97-AF65-F5344CB8AC3E}">
        <p14:creationId xmlns:p14="http://schemas.microsoft.com/office/powerpoint/2010/main" val="3613769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52</a:t>
            </a:fld>
            <a:endParaRPr lang="es-PY"/>
          </a:p>
        </p:txBody>
      </p:sp>
    </p:spTree>
    <p:extLst>
      <p:ext uri="{BB962C8B-B14F-4D97-AF65-F5344CB8AC3E}">
        <p14:creationId xmlns:p14="http://schemas.microsoft.com/office/powerpoint/2010/main" val="1954901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53</a:t>
            </a:fld>
            <a:endParaRPr lang="es-PY"/>
          </a:p>
        </p:txBody>
      </p:sp>
    </p:spTree>
    <p:extLst>
      <p:ext uri="{BB962C8B-B14F-4D97-AF65-F5344CB8AC3E}">
        <p14:creationId xmlns:p14="http://schemas.microsoft.com/office/powerpoint/2010/main" val="2302981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Una de las</a:t>
            </a:r>
            <a:r>
              <a:rPr lang="es-PY" sz="1200" b="0" i="0" kern="1200" baseline="0" dirty="0">
                <a:solidFill>
                  <a:schemeClr val="tx1"/>
                </a:solidFill>
                <a:effectLst/>
                <a:latin typeface="+mn-lt"/>
                <a:ea typeface="+mn-ea"/>
                <a:cs typeface="+mn-cs"/>
              </a:rPr>
              <a:t> definiciones que más se escucha es que la inteligencia de negocios no es nada más que la transformación de CONOCIMIENTO</a:t>
            </a:r>
            <a:r>
              <a:rPr lang="en-US" sz="1200" b="0" i="0" kern="1200" baseline="0" dirty="0">
                <a:solidFill>
                  <a:schemeClr val="tx1"/>
                </a:solidFill>
                <a:effectLst/>
                <a:latin typeface="+mn-lt"/>
                <a:ea typeface="+mn-ea"/>
                <a:cs typeface="+mn-cs"/>
              </a:rPr>
              <a:t>-&gt;</a:t>
            </a:r>
            <a:r>
              <a:rPr lang="es-PY" sz="1200" b="0" i="0" kern="1200" baseline="0" dirty="0">
                <a:solidFill>
                  <a:schemeClr val="tx1"/>
                </a:solidFill>
                <a:effectLst/>
                <a:latin typeface="+mn-lt"/>
                <a:ea typeface="+mn-ea"/>
                <a:cs typeface="+mn-cs"/>
              </a:rPr>
              <a:t>INFORMACIÓN e INFORMACION</a:t>
            </a:r>
            <a:r>
              <a:rPr lang="en-US" sz="1200" b="0" i="0" kern="1200" baseline="0" dirty="0">
                <a:solidFill>
                  <a:schemeClr val="tx1"/>
                </a:solidFill>
                <a:effectLst/>
                <a:latin typeface="+mn-lt"/>
                <a:ea typeface="+mn-ea"/>
                <a:cs typeface="+mn-cs"/>
              </a:rPr>
              <a:t>-&gt;</a:t>
            </a:r>
            <a:r>
              <a:rPr lang="es-PY" sz="1200" b="0" i="0" kern="1200" baseline="0" dirty="0">
                <a:solidFill>
                  <a:schemeClr val="tx1"/>
                </a:solidFill>
                <a:effectLst/>
                <a:latin typeface="+mn-lt"/>
                <a:ea typeface="+mn-ea"/>
                <a:cs typeface="+mn-cs"/>
              </a:rPr>
              <a:t>DATOS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baseline="0" dirty="0">
                <a:solidFill>
                  <a:schemeClr val="tx1"/>
                </a:solidFill>
                <a:effectLst/>
                <a:latin typeface="+mn-lt"/>
                <a:ea typeface="+mn-ea"/>
                <a:cs typeface="+mn-cs"/>
              </a:rPr>
              <a:t>Y cómo diferenciamos estos conceptos</a:t>
            </a:r>
            <a:r>
              <a:rPr lang="en-US" sz="1200" b="0" i="0" kern="1200" baseline="0" dirty="0">
                <a:solidFill>
                  <a:schemeClr val="tx1"/>
                </a:solidFill>
                <a:effectLst/>
                <a:latin typeface="+mn-lt"/>
                <a:ea typeface="+mn-ea"/>
                <a:cs typeface="+mn-cs"/>
              </a:rPr>
              <a:t>????</a:t>
            </a: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a:t>
            </a:fld>
            <a:endParaRPr lang="es-PY"/>
          </a:p>
        </p:txBody>
      </p:sp>
    </p:spTree>
    <p:extLst>
      <p:ext uri="{BB962C8B-B14F-4D97-AF65-F5344CB8AC3E}">
        <p14:creationId xmlns:p14="http://schemas.microsoft.com/office/powerpoint/2010/main" val="34985092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54</a:t>
            </a:fld>
            <a:endParaRPr lang="es-PY"/>
          </a:p>
        </p:txBody>
      </p:sp>
    </p:spTree>
    <p:extLst>
      <p:ext uri="{BB962C8B-B14F-4D97-AF65-F5344CB8AC3E}">
        <p14:creationId xmlns:p14="http://schemas.microsoft.com/office/powerpoint/2010/main" val="6500082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55</a:t>
            </a:fld>
            <a:endParaRPr lang="es-PY"/>
          </a:p>
        </p:txBody>
      </p:sp>
    </p:spTree>
    <p:extLst>
      <p:ext uri="{BB962C8B-B14F-4D97-AF65-F5344CB8AC3E}">
        <p14:creationId xmlns:p14="http://schemas.microsoft.com/office/powerpoint/2010/main" val="30348181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56</a:t>
            </a:fld>
            <a:endParaRPr lang="es-PY"/>
          </a:p>
        </p:txBody>
      </p:sp>
    </p:spTree>
    <p:extLst>
      <p:ext uri="{BB962C8B-B14F-4D97-AF65-F5344CB8AC3E}">
        <p14:creationId xmlns:p14="http://schemas.microsoft.com/office/powerpoint/2010/main" val="3521986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57</a:t>
            </a:fld>
            <a:endParaRPr lang="es-PY"/>
          </a:p>
        </p:txBody>
      </p:sp>
    </p:spTree>
    <p:extLst>
      <p:ext uri="{BB962C8B-B14F-4D97-AF65-F5344CB8AC3E}">
        <p14:creationId xmlns:p14="http://schemas.microsoft.com/office/powerpoint/2010/main" val="17859182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58</a:t>
            </a:fld>
            <a:endParaRPr lang="es-PY"/>
          </a:p>
        </p:txBody>
      </p:sp>
    </p:spTree>
    <p:extLst>
      <p:ext uri="{BB962C8B-B14F-4D97-AF65-F5344CB8AC3E}">
        <p14:creationId xmlns:p14="http://schemas.microsoft.com/office/powerpoint/2010/main" val="13387957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59</a:t>
            </a:fld>
            <a:endParaRPr lang="es-PY"/>
          </a:p>
        </p:txBody>
      </p:sp>
    </p:spTree>
    <p:extLst>
      <p:ext uri="{BB962C8B-B14F-4D97-AF65-F5344CB8AC3E}">
        <p14:creationId xmlns:p14="http://schemas.microsoft.com/office/powerpoint/2010/main" val="33914860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60</a:t>
            </a:fld>
            <a:endParaRPr lang="es-PY"/>
          </a:p>
        </p:txBody>
      </p:sp>
    </p:spTree>
    <p:extLst>
      <p:ext uri="{BB962C8B-B14F-4D97-AF65-F5344CB8AC3E}">
        <p14:creationId xmlns:p14="http://schemas.microsoft.com/office/powerpoint/2010/main" val="37174523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61</a:t>
            </a:fld>
            <a:endParaRPr lang="es-PY"/>
          </a:p>
        </p:txBody>
      </p:sp>
    </p:spTree>
    <p:extLst>
      <p:ext uri="{BB962C8B-B14F-4D97-AF65-F5344CB8AC3E}">
        <p14:creationId xmlns:p14="http://schemas.microsoft.com/office/powerpoint/2010/main" val="29600442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62</a:t>
            </a:fld>
            <a:endParaRPr lang="es-PY"/>
          </a:p>
        </p:txBody>
      </p:sp>
    </p:spTree>
    <p:extLst>
      <p:ext uri="{BB962C8B-B14F-4D97-AF65-F5344CB8AC3E}">
        <p14:creationId xmlns:p14="http://schemas.microsoft.com/office/powerpoint/2010/main" val="18717447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63</a:t>
            </a:fld>
            <a:endParaRPr lang="es-PY"/>
          </a:p>
        </p:txBody>
      </p:sp>
    </p:spTree>
    <p:extLst>
      <p:ext uri="{BB962C8B-B14F-4D97-AF65-F5344CB8AC3E}">
        <p14:creationId xmlns:p14="http://schemas.microsoft.com/office/powerpoint/2010/main" val="2065797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u="sng" dirty="0"/>
              <a:t>Datos:</a:t>
            </a:r>
          </a:p>
          <a:p>
            <a:r>
              <a:rPr lang="es-PY" dirty="0"/>
              <a:t>Son hechos y cifras sin procesar, sin ninguna interpretación ni ningún análisis añadidos.</a:t>
            </a:r>
          </a:p>
          <a:p>
            <a:r>
              <a:rPr lang="es-PY" u="sng" dirty="0"/>
              <a:t>Información:</a:t>
            </a:r>
            <a:r>
              <a:rPr lang="es-PY" dirty="0"/>
              <a:t> </a:t>
            </a:r>
            <a:br>
              <a:rPr lang="es-PY" dirty="0"/>
            </a:br>
            <a:r>
              <a:rPr lang="es-PY" dirty="0"/>
              <a:t>Son datos que han sido interpretados a fin de que tengan sentido para el usuario.</a:t>
            </a:r>
            <a:br>
              <a:rPr lang="es-PY" dirty="0"/>
            </a:br>
            <a:r>
              <a:rPr lang="es-PY" u="sng" dirty="0"/>
              <a:t>Conocimiento: </a:t>
            </a:r>
          </a:p>
          <a:p>
            <a:r>
              <a:rPr lang="es-PY" dirty="0"/>
              <a:t>Es una combinación de información, experiencia y visión que puede ser beneficiosa para el individuo o la organización.</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a:t>
            </a:fld>
            <a:endParaRPr lang="es-PY"/>
          </a:p>
        </p:txBody>
      </p:sp>
    </p:spTree>
    <p:extLst>
      <p:ext uri="{BB962C8B-B14F-4D97-AF65-F5344CB8AC3E}">
        <p14:creationId xmlns:p14="http://schemas.microsoft.com/office/powerpoint/2010/main" val="26944402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64</a:t>
            </a:fld>
            <a:endParaRPr lang="es-PY"/>
          </a:p>
        </p:txBody>
      </p:sp>
    </p:spTree>
    <p:extLst>
      <p:ext uri="{BB962C8B-B14F-4D97-AF65-F5344CB8AC3E}">
        <p14:creationId xmlns:p14="http://schemas.microsoft.com/office/powerpoint/2010/main" val="40898658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65</a:t>
            </a:fld>
            <a:endParaRPr lang="es-PY"/>
          </a:p>
        </p:txBody>
      </p:sp>
    </p:spTree>
    <p:extLst>
      <p:ext uri="{BB962C8B-B14F-4D97-AF65-F5344CB8AC3E}">
        <p14:creationId xmlns:p14="http://schemas.microsoft.com/office/powerpoint/2010/main" val="14873103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66</a:t>
            </a:fld>
            <a:endParaRPr lang="es-PY"/>
          </a:p>
        </p:txBody>
      </p:sp>
    </p:spTree>
    <p:extLst>
      <p:ext uri="{BB962C8B-B14F-4D97-AF65-F5344CB8AC3E}">
        <p14:creationId xmlns:p14="http://schemas.microsoft.com/office/powerpoint/2010/main" val="124896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3541164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762532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La principal característica que potencia a OLAP, es que es lo más rápido a la hora de ejecutar sentencias </a:t>
            </a:r>
            <a:r>
              <a:rPr lang="es-ES" sz="1200" b="0" i="0" u="none" strike="noStrike" kern="1200" dirty="0">
                <a:solidFill>
                  <a:schemeClr val="tx1"/>
                </a:solidFill>
                <a:effectLst/>
                <a:latin typeface="+mn-lt"/>
                <a:ea typeface="+mn-ea"/>
                <a:cs typeface="+mn-cs"/>
                <a:hlinkClick r:id="rId3" tooltip="SQL"/>
              </a:rPr>
              <a:t>SQL</a:t>
            </a:r>
            <a:r>
              <a:rPr lang="es-ES" sz="1200" b="0" i="0" kern="1200" dirty="0">
                <a:solidFill>
                  <a:schemeClr val="tx1"/>
                </a:solidFill>
                <a:effectLst/>
                <a:latin typeface="+mn-lt"/>
                <a:ea typeface="+mn-ea"/>
                <a:cs typeface="+mn-cs"/>
              </a:rPr>
              <a:t> de tipo </a:t>
            </a:r>
            <a:r>
              <a:rPr lang="es-ES" sz="1200" b="1" i="0" kern="1200" dirty="0">
                <a:solidFill>
                  <a:schemeClr val="tx1"/>
                </a:solidFill>
                <a:effectLst/>
                <a:latin typeface="+mn-lt"/>
                <a:ea typeface="+mn-ea"/>
                <a:cs typeface="+mn-cs"/>
              </a:rPr>
              <a:t>SELECT</a:t>
            </a:r>
            <a:r>
              <a:rPr lang="es-ES" sz="1200" b="0" i="0" kern="1200" dirty="0">
                <a:solidFill>
                  <a:schemeClr val="tx1"/>
                </a:solidFill>
                <a:effectLst/>
                <a:latin typeface="+mn-lt"/>
                <a:ea typeface="+mn-ea"/>
                <a:cs typeface="+mn-cs"/>
              </a:rPr>
              <a:t>, en contraposición con </a:t>
            </a:r>
            <a:r>
              <a:rPr lang="es-ES" sz="1200" b="0" i="0" u="none" strike="noStrike" kern="1200" dirty="0">
                <a:solidFill>
                  <a:schemeClr val="tx1"/>
                </a:solidFill>
                <a:effectLst/>
                <a:latin typeface="+mn-lt"/>
                <a:ea typeface="+mn-ea"/>
                <a:cs typeface="+mn-cs"/>
                <a:hlinkClick r:id="rId4" tooltip="OLTP"/>
              </a:rPr>
              <a:t>OLTP</a:t>
            </a:r>
            <a:r>
              <a:rPr lang="es-ES" sz="1200" b="0" i="0" kern="1200" dirty="0">
                <a:solidFill>
                  <a:schemeClr val="tx1"/>
                </a:solidFill>
                <a:effectLst/>
                <a:latin typeface="+mn-lt"/>
                <a:ea typeface="+mn-ea"/>
                <a:cs typeface="+mn-cs"/>
              </a:rPr>
              <a:t> que es la mejor opción para operaciones de tipo </a:t>
            </a:r>
            <a:r>
              <a:rPr lang="es-ES" sz="1200" b="1" i="0" kern="1200" dirty="0">
                <a:solidFill>
                  <a:schemeClr val="tx1"/>
                </a:solidFill>
                <a:effectLst/>
                <a:latin typeface="+mn-lt"/>
                <a:ea typeface="+mn-ea"/>
                <a:cs typeface="+mn-cs"/>
              </a:rPr>
              <a:t>INSERT</a:t>
            </a:r>
            <a:r>
              <a:rPr lang="es-ES" sz="1200" b="0" i="0" kern="1200" dirty="0">
                <a:solidFill>
                  <a:schemeClr val="tx1"/>
                </a:solidFill>
                <a:effectLst/>
                <a:latin typeface="+mn-lt"/>
                <a:ea typeface="+mn-ea"/>
                <a:cs typeface="+mn-cs"/>
              </a:rPr>
              <a:t>, </a:t>
            </a:r>
            <a:r>
              <a:rPr lang="es-ES" sz="1200" b="1" i="0" kern="1200" dirty="0">
                <a:solidFill>
                  <a:schemeClr val="tx1"/>
                </a:solidFill>
                <a:effectLst/>
                <a:latin typeface="+mn-lt"/>
                <a:ea typeface="+mn-ea"/>
                <a:cs typeface="+mn-cs"/>
              </a:rPr>
              <a:t>UPDATE</a:t>
            </a:r>
            <a:r>
              <a:rPr lang="es-ES" sz="1200" b="0" i="0" kern="1200" dirty="0">
                <a:solidFill>
                  <a:schemeClr val="tx1"/>
                </a:solidFill>
                <a:effectLst/>
                <a:latin typeface="+mn-lt"/>
                <a:ea typeface="+mn-ea"/>
                <a:cs typeface="+mn-cs"/>
              </a:rPr>
              <a:t> Y</a:t>
            </a:r>
            <a:r>
              <a:rPr lang="es-ES" sz="1200" b="1" i="0" kern="1200" dirty="0">
                <a:solidFill>
                  <a:schemeClr val="tx1"/>
                </a:solidFill>
                <a:effectLst/>
                <a:latin typeface="+mn-lt"/>
                <a:ea typeface="+mn-ea"/>
                <a:cs typeface="+mn-cs"/>
              </a:rPr>
              <a:t>DELETE.</a:t>
            </a:r>
            <a:br>
              <a:rPr lang="es-ES" sz="1200" b="1" i="0" kern="1200" dirty="0">
                <a:solidFill>
                  <a:schemeClr val="tx1"/>
                </a:solidFill>
                <a:effectLst/>
                <a:latin typeface="+mn-lt"/>
                <a:ea typeface="+mn-ea"/>
                <a:cs typeface="+mn-cs"/>
              </a:rPr>
            </a:br>
            <a:endParaRPr lang="es-ES" sz="1200" b="1" i="0" kern="1200" dirty="0">
              <a:solidFill>
                <a:schemeClr val="tx1"/>
              </a:solidFill>
              <a:effectLst/>
              <a:latin typeface="+mn-lt"/>
              <a:ea typeface="+mn-ea"/>
              <a:cs typeface="+mn-cs"/>
            </a:endParaRPr>
          </a:p>
          <a:p>
            <a:r>
              <a:rPr lang="es-ES" sz="1200" b="1" i="1" u="none" strike="noStrike" kern="1200" dirty="0">
                <a:solidFill>
                  <a:schemeClr val="tx1"/>
                </a:solidFill>
                <a:effectLst/>
                <a:latin typeface="+mn-lt"/>
                <a:ea typeface="+mn-ea"/>
                <a:cs typeface="+mn-cs"/>
              </a:rPr>
              <a:t>provee vistas resumidas multidimensionales</a:t>
            </a:r>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Utiliza estructuras multidimensionales (o </a:t>
            </a:r>
            <a:r>
              <a:rPr lang="es-ES" sz="1200" b="0" i="0" u="none" strike="noStrike" kern="1200" dirty="0">
                <a:solidFill>
                  <a:schemeClr val="tx1"/>
                </a:solidFill>
                <a:effectLst/>
                <a:latin typeface="+mn-lt"/>
                <a:ea typeface="+mn-ea"/>
                <a:cs typeface="+mn-cs"/>
                <a:hlinkClick r:id="rId5" tooltip="Cubo OLAP"/>
              </a:rPr>
              <a:t>Cubos OLAP</a:t>
            </a:r>
            <a:r>
              <a:rPr lang="es-ES" sz="1200" b="0" i="0" kern="1200" dirty="0">
                <a:solidFill>
                  <a:schemeClr val="tx1"/>
                </a:solidFill>
                <a:effectLst/>
                <a:latin typeface="+mn-lt"/>
                <a:ea typeface="+mn-ea"/>
                <a:cs typeface="+mn-cs"/>
              </a:rPr>
              <a:t>) que contienen datos resumidos de grandes </a:t>
            </a:r>
            <a:r>
              <a:rPr lang="es-ES" sz="1200" b="0" i="0" u="none" strike="noStrike" kern="1200" dirty="0">
                <a:solidFill>
                  <a:schemeClr val="tx1"/>
                </a:solidFill>
                <a:effectLst/>
                <a:latin typeface="+mn-lt"/>
                <a:ea typeface="+mn-ea"/>
                <a:cs typeface="+mn-cs"/>
                <a:hlinkClick r:id="rId6" tooltip="Bases de datos"/>
              </a:rPr>
              <a:t>Bases de datos</a:t>
            </a:r>
            <a:r>
              <a:rPr lang="es-ES" sz="1200" b="0" i="0" kern="1200" dirty="0">
                <a:solidFill>
                  <a:schemeClr val="tx1"/>
                </a:solidFill>
                <a:effectLst/>
                <a:latin typeface="+mn-lt"/>
                <a:ea typeface="+mn-ea"/>
                <a:cs typeface="+mn-cs"/>
              </a:rPr>
              <a:t> o Sistemas Transaccionales.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9</a:t>
            </a:fld>
            <a:endParaRPr lang="es-PY"/>
          </a:p>
        </p:txBody>
      </p:sp>
    </p:spTree>
    <p:extLst>
      <p:ext uri="{BB962C8B-B14F-4D97-AF65-F5344CB8AC3E}">
        <p14:creationId xmlns:p14="http://schemas.microsoft.com/office/powerpoint/2010/main" val="3561100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11/17/2016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‹Nº›</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11/17/2016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‹Nº›</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11/17/2016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‹Nº›</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11/17/2016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‹Nº›</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‹Nº›</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11/17/2016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‹Nº›</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11/17/2016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‹Nº›</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11/17/2016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‹Nº›</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11/17/2016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‹Nº›</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11/17/2016</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‹Nº›</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11/17/2016</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‹Nº›</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11/17/2016</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‹Nº›</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‹Nº›</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11/17/2016</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‹Nº›</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2.png"/><Relationship Id="rId7"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spTree>
    <p:extLst>
      <p:ext uri="{BB962C8B-B14F-4D97-AF65-F5344CB8AC3E}">
        <p14:creationId xmlns:p14="http://schemas.microsoft.com/office/powerpoint/2010/main" val="481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760" y="2024501"/>
            <a:ext cx="5149215" cy="4984629"/>
          </a:xfrm>
          <a:prstGeom prst="rect">
            <a:avLst/>
          </a:prstGeom>
        </p:spPr>
      </p:pic>
    </p:spTree>
    <p:extLst>
      <p:ext uri="{BB962C8B-B14F-4D97-AF65-F5344CB8AC3E}">
        <p14:creationId xmlns:p14="http://schemas.microsoft.com/office/powerpoint/2010/main" val="4255060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770" y="2616359"/>
            <a:ext cx="2539682" cy="253968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900" y="1829611"/>
            <a:ext cx="5041741" cy="5192993"/>
          </a:xfrm>
          <a:prstGeom prst="rect">
            <a:avLst/>
          </a:prstGeom>
        </p:spPr>
      </p:pic>
    </p:spTree>
    <p:extLst>
      <p:ext uri="{BB962C8B-B14F-4D97-AF65-F5344CB8AC3E}">
        <p14:creationId xmlns:p14="http://schemas.microsoft.com/office/powerpoint/2010/main" val="221688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62" y="649097"/>
            <a:ext cx="9283843" cy="6962882"/>
          </a:xfrm>
          <a:prstGeom prst="rect">
            <a:avLst/>
          </a:prstGeom>
        </p:spPr>
      </p:pic>
      <p:sp>
        <p:nvSpPr>
          <p:cNvPr id="19" name="Text Placeholder 18"/>
          <p:cNvSpPr>
            <a:spLocks noGrp="1"/>
          </p:cNvSpPr>
          <p:nvPr>
            <p:ph type="body" sz="quarter" idx="14"/>
          </p:nvPr>
        </p:nvSpPr>
        <p:spPr>
          <a:xfrm>
            <a:off x="3110031" y="0"/>
            <a:ext cx="372390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spTree>
    <p:extLst>
      <p:ext uri="{BB962C8B-B14F-4D97-AF65-F5344CB8AC3E}">
        <p14:creationId xmlns:p14="http://schemas.microsoft.com/office/powerpoint/2010/main" val="2075985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2019897" y="8631"/>
            <a:ext cx="5627812" cy="736600"/>
          </a:xfrm>
        </p:spPr>
        <p:txBody>
          <a:bodyPr/>
          <a:lstStyle/>
          <a:p>
            <a:r>
              <a:rPr lang="es-PY" sz="4300" noProof="1">
                <a:latin typeface="Adobe Fangsong Std R" panose="02020400000000000000" pitchFamily="18" charset="-128"/>
                <a:ea typeface="Adobe Fangsong Std R" panose="02020400000000000000" pitchFamily="18" charset="-128"/>
              </a:rPr>
              <a:t>Framework de Gartner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62" y="1042987"/>
            <a:ext cx="8448675" cy="5686425"/>
          </a:xfrm>
          <a:prstGeom prst="rect">
            <a:avLst/>
          </a:prstGeom>
        </p:spPr>
      </p:pic>
    </p:spTree>
    <p:extLst>
      <p:ext uri="{BB962C8B-B14F-4D97-AF65-F5344CB8AC3E}">
        <p14:creationId xmlns:p14="http://schemas.microsoft.com/office/powerpoint/2010/main" val="839961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300" noProof="1">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930" y="725348"/>
            <a:ext cx="6843565" cy="7047052"/>
          </a:xfrm>
          <a:prstGeom prst="rect">
            <a:avLst/>
          </a:prstGeom>
        </p:spPr>
      </p:pic>
    </p:spTree>
    <p:extLst>
      <p:ext uri="{BB962C8B-B14F-4D97-AF65-F5344CB8AC3E}">
        <p14:creationId xmlns:p14="http://schemas.microsoft.com/office/powerpoint/2010/main" val="1122523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spTree>
    <p:extLst>
      <p:ext uri="{BB962C8B-B14F-4D97-AF65-F5344CB8AC3E}">
        <p14:creationId xmlns:p14="http://schemas.microsoft.com/office/powerpoint/2010/main" val="2093927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Formula Tasa de crecimiento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997" y="2972948"/>
            <a:ext cx="8277413" cy="1545575"/>
          </a:xfrm>
          <a:prstGeom prst="rect">
            <a:avLst/>
          </a:prstGeom>
        </p:spPr>
      </p:pic>
    </p:spTree>
    <p:extLst>
      <p:ext uri="{BB962C8B-B14F-4D97-AF65-F5344CB8AC3E}">
        <p14:creationId xmlns:p14="http://schemas.microsoft.com/office/powerpoint/2010/main" val="173065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spTree>
    <p:extLst>
      <p:ext uri="{BB962C8B-B14F-4D97-AF65-F5344CB8AC3E}">
        <p14:creationId xmlns:p14="http://schemas.microsoft.com/office/powerpoint/2010/main" val="470818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 y="0"/>
            <a:ext cx="10058401" cy="7702587"/>
          </a:xfrm>
          <a:prstGeom prst="rect">
            <a:avLst/>
          </a:prstGeom>
        </p:spPr>
      </p:pic>
    </p:spTree>
    <p:extLst>
      <p:ext uri="{BB962C8B-B14F-4D97-AF65-F5344CB8AC3E}">
        <p14:creationId xmlns:p14="http://schemas.microsoft.com/office/powerpoint/2010/main" val="3390241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3320383"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3320383"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3290501"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3295731"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7"/>
          <p:cNvCxnSpPr/>
          <p:nvPr/>
        </p:nvCxnSpPr>
        <p:spPr>
          <a:xfrm flipH="1">
            <a:off x="10328043" y="-430068"/>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Elipse 3"/>
          <p:cNvSpPr/>
          <p:nvPr/>
        </p:nvSpPr>
        <p:spPr>
          <a:xfrm>
            <a:off x="10165080" y="846282"/>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4022241" y="0"/>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cxnSp>
        <p:nvCxnSpPr>
          <p:cNvPr id="18" name="Straight Arrow Connector 15"/>
          <p:cNvCxnSpPr/>
          <p:nvPr/>
        </p:nvCxnSpPr>
        <p:spPr>
          <a:xfrm flipH="1">
            <a:off x="12076925" y="503149"/>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Elipse 20"/>
          <p:cNvSpPr/>
          <p:nvPr/>
        </p:nvSpPr>
        <p:spPr>
          <a:xfrm>
            <a:off x="11987887" y="1780274"/>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75340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0517803"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2483933" y="571798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8" name="Straight Arrow Connector 17"/>
          <p:cNvCxnSpPr/>
          <p:nvPr/>
        </p:nvCxnSpPr>
        <p:spPr>
          <a:xfrm flipH="1" flipV="1">
            <a:off x="889000" y="4495800"/>
            <a:ext cx="1600201" cy="1943101"/>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Elipse 15"/>
          <p:cNvSpPr/>
          <p:nvPr/>
        </p:nvSpPr>
        <p:spPr>
          <a:xfrm>
            <a:off x="790451" y="4343868"/>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2820841" y="224645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Clientes: </a:t>
            </a:r>
            <a:r>
              <a:rPr lang="es-ES" b="1" dirty="0"/>
              <a:t>				959.580</a:t>
            </a:r>
          </a:p>
        </p:txBody>
      </p:sp>
      <p:cxnSp>
        <p:nvCxnSpPr>
          <p:cNvPr id="23" name="Straight Arrow Connector 15"/>
          <p:cNvCxnSpPr/>
          <p:nvPr/>
        </p:nvCxnSpPr>
        <p:spPr>
          <a:xfrm flipH="1">
            <a:off x="875525" y="2749602"/>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Elipse 20"/>
          <p:cNvSpPr/>
          <p:nvPr/>
        </p:nvSpPr>
        <p:spPr>
          <a:xfrm>
            <a:off x="786487" y="4026727"/>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674376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3435686" y="223594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a:off x="1521161" y="3073009"/>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1432123" y="435013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6"/>
          <p:cNvSpPr/>
          <p:nvPr/>
        </p:nvSpPr>
        <p:spPr>
          <a:xfrm>
            <a:off x="1452892" y="453209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7" name="Straight Arrow Connector 15"/>
          <p:cNvCxnSpPr/>
          <p:nvPr/>
        </p:nvCxnSpPr>
        <p:spPr>
          <a:xfrm flipH="1" flipV="1">
            <a:off x="1498600" y="4686300"/>
            <a:ext cx="1924698" cy="1884143"/>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80997" y="5800024"/>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Clientes: </a:t>
            </a:r>
            <a:r>
              <a:rPr lang="es-ES" b="1" dirty="0"/>
              <a:t>				964.449</a:t>
            </a:r>
          </a:p>
        </p:txBody>
      </p:sp>
    </p:spTree>
    <p:extLst>
      <p:ext uri="{BB962C8B-B14F-4D97-AF65-F5344CB8AC3E}">
        <p14:creationId xmlns:p14="http://schemas.microsoft.com/office/powerpoint/2010/main" val="546788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flipV="1">
            <a:off x="4073862" y="4486519"/>
            <a:ext cx="863898" cy="1388501"/>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3992443" y="437299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6"/>
          <p:cNvSpPr/>
          <p:nvPr/>
        </p:nvSpPr>
        <p:spPr>
          <a:xfrm>
            <a:off x="4005592" y="370913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7" name="Straight Arrow Connector 15"/>
          <p:cNvCxnSpPr/>
          <p:nvPr/>
        </p:nvCxnSpPr>
        <p:spPr>
          <a:xfrm flipH="1">
            <a:off x="4091940" y="2418735"/>
            <a:ext cx="863518" cy="1276965"/>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855836" y="5741030"/>
            <a:ext cx="4734303"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2.006</a:t>
            </a:r>
            <a:br>
              <a:rPr lang="es-ES" dirty="0"/>
            </a:br>
            <a:r>
              <a:rPr lang="es-ES" b="1" dirty="0">
                <a:solidFill>
                  <a:schemeClr val="bg2">
                    <a:lumMod val="75000"/>
                  </a:schemeClr>
                </a:solidFill>
              </a:rPr>
              <a:t>Tasa de crecimiento de población: </a:t>
            </a:r>
            <a:r>
              <a:rPr lang="es-ES" dirty="0"/>
              <a:t>	</a:t>
            </a:r>
            <a:r>
              <a:rPr lang="es-ES" b="1" dirty="0"/>
              <a:t>1,69%</a:t>
            </a:r>
            <a:br>
              <a:rPr lang="es-ES" dirty="0"/>
            </a:br>
            <a:r>
              <a:rPr lang="es-ES" b="1" dirty="0">
                <a:solidFill>
                  <a:schemeClr val="bg2">
                    <a:lumMod val="75000"/>
                  </a:schemeClr>
                </a:solidFill>
              </a:rPr>
              <a:t>Población: </a:t>
            </a:r>
            <a:r>
              <a:rPr lang="es-ES" b="1" dirty="0"/>
              <a:t>			5.877.323</a:t>
            </a:r>
          </a:p>
        </p:txBody>
      </p:sp>
      <p:sp>
        <p:nvSpPr>
          <p:cNvPr id="14" name="TextBox 13"/>
          <p:cNvSpPr txBox="1"/>
          <p:nvPr/>
        </p:nvSpPr>
        <p:spPr>
          <a:xfrm>
            <a:off x="4885637" y="1774753"/>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2.006</a:t>
            </a:r>
            <a:br>
              <a:rPr lang="es-ES" dirty="0"/>
            </a:br>
            <a:r>
              <a:rPr lang="es-ES" b="1" dirty="0">
                <a:solidFill>
                  <a:schemeClr val="bg2">
                    <a:lumMod val="75000"/>
                  </a:schemeClr>
                </a:solidFill>
              </a:rPr>
              <a:t>Tasa de crecimiento de clientes: </a:t>
            </a:r>
            <a:r>
              <a:rPr lang="es-ES" dirty="0"/>
              <a:t>	</a:t>
            </a:r>
            <a:r>
              <a:rPr lang="es-ES" b="1" dirty="0"/>
              <a:t>6,58%</a:t>
            </a:r>
            <a:br>
              <a:rPr lang="es-ES" dirty="0"/>
            </a:br>
            <a:r>
              <a:rPr lang="es-ES" b="1" dirty="0">
                <a:solidFill>
                  <a:schemeClr val="bg2">
                    <a:lumMod val="75000"/>
                  </a:schemeClr>
                </a:solidFill>
              </a:rPr>
              <a:t>Clientes: </a:t>
            </a:r>
            <a:r>
              <a:rPr lang="es-ES" b="1" dirty="0"/>
              <a:t>				1.072.841</a:t>
            </a:r>
          </a:p>
        </p:txBody>
      </p:sp>
    </p:spTree>
    <p:extLst>
      <p:ext uri="{BB962C8B-B14F-4D97-AF65-F5344CB8AC3E}">
        <p14:creationId xmlns:p14="http://schemas.microsoft.com/office/powerpoint/2010/main" val="274816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8420516" y="3527773"/>
            <a:ext cx="3924371" cy="923330"/>
          </a:xfrm>
          <a:prstGeom prst="rect">
            <a:avLst/>
          </a:prstGeom>
          <a:noFill/>
          <a:ln>
            <a:solidFill>
              <a:schemeClr val="bg2">
                <a:lumMod val="75000"/>
              </a:schemeClr>
            </a:solidFill>
          </a:ln>
        </p:spPr>
        <p:txBody>
          <a:bodyPr wrap="square" rtlCol="0">
            <a:spAutoFit/>
          </a:bodyPr>
          <a:lstStyle/>
          <a:p>
            <a:r>
              <a:rPr lang="es-ES" b="1" dirty="0">
                <a:solidFill>
                  <a:schemeClr val="bg2">
                    <a:lumMod val="75000"/>
                  </a:schemeClr>
                </a:solidFill>
              </a:rPr>
              <a:t>Indicador de pronóstico: </a:t>
            </a:r>
            <a:r>
              <a:rPr lang="es-ES" b="1" dirty="0"/>
              <a:t>	Cálculo</a:t>
            </a:r>
            <a:br>
              <a:rPr lang="es-ES" dirty="0"/>
            </a:br>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MWh</a:t>
            </a:r>
            <a:r>
              <a:rPr lang="es-ES" b="1" dirty="0">
                <a:solidFill>
                  <a:schemeClr val="bg2">
                    <a:lumMod val="75000"/>
                  </a:schemeClr>
                </a:solidFill>
              </a:rPr>
              <a:t>): </a:t>
            </a:r>
            <a:r>
              <a:rPr lang="es-ES" b="1" dirty="0"/>
              <a:t>		16.593.716</a:t>
            </a:r>
          </a:p>
        </p:txBody>
      </p:sp>
      <p:cxnSp>
        <p:nvCxnSpPr>
          <p:cNvPr id="14" name="Straight Arrow Connector 13"/>
          <p:cNvCxnSpPr/>
          <p:nvPr/>
        </p:nvCxnSpPr>
        <p:spPr>
          <a:xfrm>
            <a:off x="-3811386" y="4091615"/>
            <a:ext cx="2596896" cy="1"/>
          </a:xfrm>
          <a:prstGeom prst="straightConnector1">
            <a:avLst/>
          </a:prstGeom>
          <a:ln w="41275">
            <a:solidFill>
              <a:srgbClr val="97DF89"/>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96930" y="2269587"/>
            <a:ext cx="883404" cy="1069383"/>
          </a:xfrm>
          <a:prstGeom prst="straightConnector1">
            <a:avLst/>
          </a:prstGeom>
          <a:ln w="41275">
            <a:solidFill>
              <a:srgbClr val="D41E1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35740" y="1688683"/>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9,7</a:t>
            </a:r>
          </a:p>
        </p:txBody>
      </p:sp>
      <p:sp>
        <p:nvSpPr>
          <p:cNvPr id="17" name="Elipse 16"/>
          <p:cNvSpPr/>
          <p:nvPr/>
        </p:nvSpPr>
        <p:spPr>
          <a:xfrm>
            <a:off x="-1404148" y="3372439"/>
            <a:ext cx="106680" cy="101456"/>
          </a:xfrm>
          <a:prstGeom prst="ellipse">
            <a:avLst/>
          </a:prstGeom>
          <a:solidFill>
            <a:srgbClr val="D41E1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6"/>
          <p:cNvSpPr/>
          <p:nvPr/>
        </p:nvSpPr>
        <p:spPr>
          <a:xfrm>
            <a:off x="-1381288" y="3661999"/>
            <a:ext cx="106680" cy="101456"/>
          </a:xfrm>
          <a:prstGeom prst="ellipse">
            <a:avLst/>
          </a:prstGeom>
          <a:solidFill>
            <a:srgbClr val="519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0" name="Straight Arrow Connector 19"/>
          <p:cNvCxnSpPr/>
          <p:nvPr/>
        </p:nvCxnSpPr>
        <p:spPr>
          <a:xfrm flipV="1">
            <a:off x="-2327926" y="3842409"/>
            <a:ext cx="978976" cy="570077"/>
          </a:xfrm>
          <a:prstGeom prst="straightConnector1">
            <a:avLst/>
          </a:prstGeom>
          <a:ln w="41275">
            <a:solidFill>
              <a:srgbClr val="5195C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1247" y="3999480"/>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Población: </a:t>
            </a:r>
            <a:r>
              <a:rPr lang="es-ES" b="1" dirty="0"/>
              <a:t>	6.657.232</a:t>
            </a:r>
          </a:p>
        </p:txBody>
      </p:sp>
    </p:spTree>
    <p:extLst>
      <p:ext uri="{BB962C8B-B14F-4D97-AF65-F5344CB8AC3E}">
        <p14:creationId xmlns:p14="http://schemas.microsoft.com/office/powerpoint/2010/main" val="401596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a:off x="5548393" y="2913681"/>
            <a:ext cx="883404" cy="1069383"/>
          </a:xfrm>
          <a:prstGeom prst="straightConnector1">
            <a:avLst/>
          </a:prstGeom>
          <a:ln w="41275">
            <a:solidFill>
              <a:srgbClr val="D41E1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9.794</a:t>
            </a:r>
          </a:p>
        </p:txBody>
      </p:sp>
      <p:sp>
        <p:nvSpPr>
          <p:cNvPr id="16" name="Elipse 16"/>
          <p:cNvSpPr/>
          <p:nvPr/>
        </p:nvSpPr>
        <p:spPr>
          <a:xfrm>
            <a:off x="6441175" y="4016533"/>
            <a:ext cx="106680" cy="101456"/>
          </a:xfrm>
          <a:prstGeom prst="ellipse">
            <a:avLst/>
          </a:prstGeom>
          <a:solidFill>
            <a:srgbClr val="D41E1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6464035" y="4549933"/>
            <a:ext cx="106680" cy="101456"/>
          </a:xfrm>
          <a:prstGeom prst="ellipse">
            <a:avLst/>
          </a:prstGeom>
          <a:solidFill>
            <a:srgbClr val="519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730343"/>
            <a:ext cx="978976" cy="570077"/>
          </a:xfrm>
          <a:prstGeom prst="straightConnector1">
            <a:avLst/>
          </a:prstGeom>
          <a:ln w="41275">
            <a:solidFill>
              <a:srgbClr val="5195C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Población: </a:t>
            </a:r>
            <a:r>
              <a:rPr lang="es-ES" b="1" dirty="0"/>
              <a:t>	6.657.232</a:t>
            </a:r>
          </a:p>
        </p:txBody>
      </p:sp>
    </p:spTree>
    <p:extLst>
      <p:ext uri="{BB962C8B-B14F-4D97-AF65-F5344CB8AC3E}">
        <p14:creationId xmlns:p14="http://schemas.microsoft.com/office/powerpoint/2010/main" val="161933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040" name="Picture 16" descr="Resultado de imagen para data warehous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7680" y="3124200"/>
            <a:ext cx="2534603" cy="253460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1177541" y="44704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030" name="Picture 6" descr="Resultado de imagen para twit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5555" y="3241212"/>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n para faceboo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7865" y="1064734"/>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n para orac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7274" y="3244828"/>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sultado de imagen para exce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6352" y="5490985"/>
            <a:ext cx="2114550"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521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a:off x="5548393" y="2913681"/>
            <a:ext cx="1210547" cy="934419"/>
          </a:xfrm>
          <a:prstGeom prst="straightConnector1">
            <a:avLst/>
          </a:prstGeom>
          <a:ln w="41275">
            <a:solidFill>
              <a:srgbClr val="99DF8B"/>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2.015</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10.698</a:t>
            </a:r>
          </a:p>
        </p:txBody>
      </p:sp>
      <p:sp>
        <p:nvSpPr>
          <p:cNvPr id="16" name="Elipse 16"/>
          <p:cNvSpPr/>
          <p:nvPr/>
        </p:nvSpPr>
        <p:spPr>
          <a:xfrm>
            <a:off x="6784075" y="3856513"/>
            <a:ext cx="106680" cy="101456"/>
          </a:xfrm>
          <a:prstGeom prst="ellipse">
            <a:avLst/>
          </a:prstGeom>
          <a:solidFill>
            <a:srgbClr val="99DF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6791695" y="4519453"/>
            <a:ext cx="106680" cy="101456"/>
          </a:xfrm>
          <a:prstGeom prst="ellipse">
            <a:avLst/>
          </a:prstGeom>
          <a:solidFill>
            <a:srgbClr val="C4AF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632960"/>
            <a:ext cx="1241543" cy="667461"/>
          </a:xfrm>
          <a:prstGeom prst="straightConnector1">
            <a:avLst/>
          </a:prstGeom>
          <a:ln w="41275">
            <a:solidFill>
              <a:srgbClr val="C4AF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2.015</a:t>
            </a:r>
            <a:br>
              <a:rPr lang="es-ES" dirty="0"/>
            </a:br>
            <a:r>
              <a:rPr lang="es-ES" b="1" dirty="0">
                <a:solidFill>
                  <a:schemeClr val="bg2">
                    <a:lumMod val="75000"/>
                  </a:schemeClr>
                </a:solidFill>
              </a:rPr>
              <a:t>Población: </a:t>
            </a:r>
            <a:r>
              <a:rPr lang="es-ES" b="1" dirty="0"/>
              <a:t>	6.764.805</a:t>
            </a:r>
          </a:p>
        </p:txBody>
      </p:sp>
    </p:spTree>
    <p:extLst>
      <p:ext uri="{BB962C8B-B14F-4D97-AF65-F5344CB8AC3E}">
        <p14:creationId xmlns:p14="http://schemas.microsoft.com/office/powerpoint/2010/main" val="710326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flipV="1">
            <a:off x="5548393" y="2872740"/>
            <a:ext cx="2917427" cy="40941"/>
          </a:xfrm>
          <a:prstGeom prst="straightConnector1">
            <a:avLst/>
          </a:prstGeom>
          <a:ln w="41275">
            <a:solidFill>
              <a:srgbClr val="99DF8B"/>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16.593</a:t>
            </a:r>
          </a:p>
        </p:txBody>
      </p:sp>
      <p:sp>
        <p:nvSpPr>
          <p:cNvPr id="16" name="Elipse 16"/>
          <p:cNvSpPr/>
          <p:nvPr/>
        </p:nvSpPr>
        <p:spPr>
          <a:xfrm>
            <a:off x="8529055" y="2873533"/>
            <a:ext cx="106680" cy="101456"/>
          </a:xfrm>
          <a:prstGeom prst="ellipse">
            <a:avLst/>
          </a:prstGeom>
          <a:solidFill>
            <a:srgbClr val="99DF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8513815" y="4435633"/>
            <a:ext cx="106680" cy="101456"/>
          </a:xfrm>
          <a:prstGeom prst="ellipse">
            <a:avLst/>
          </a:prstGeom>
          <a:solidFill>
            <a:srgbClr val="C4AF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594860"/>
            <a:ext cx="2902703" cy="705562"/>
          </a:xfrm>
          <a:prstGeom prst="straightConnector1">
            <a:avLst/>
          </a:prstGeom>
          <a:ln w="41275">
            <a:solidFill>
              <a:srgbClr val="C4AF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Población: </a:t>
            </a:r>
            <a:r>
              <a:rPr lang="es-ES" b="1" dirty="0"/>
              <a:t>	7.310.582</a:t>
            </a:r>
          </a:p>
        </p:txBody>
      </p:sp>
    </p:spTree>
    <p:extLst>
      <p:ext uri="{BB962C8B-B14F-4D97-AF65-F5344CB8AC3E}">
        <p14:creationId xmlns:p14="http://schemas.microsoft.com/office/powerpoint/2010/main" val="3672340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25399923" y="1453850"/>
            <a:ext cx="5965372"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del importe facturado: </a:t>
            </a:r>
            <a:r>
              <a:rPr lang="es-ES" dirty="0"/>
              <a:t>	</a:t>
            </a:r>
            <a:r>
              <a:rPr lang="es-ES" b="1" dirty="0"/>
              <a:t>34,03%</a:t>
            </a:r>
            <a:br>
              <a:rPr lang="es-ES" dirty="0"/>
            </a:br>
            <a:r>
              <a:rPr lang="es-ES" b="1" dirty="0">
                <a:solidFill>
                  <a:schemeClr val="bg2">
                    <a:lumMod val="75000"/>
                  </a:schemeClr>
                </a:solidFill>
              </a:rPr>
              <a:t>Importe (GS): </a:t>
            </a:r>
            <a:r>
              <a:rPr lang="es-ES" b="1" dirty="0"/>
              <a:t>				950.690.247</a:t>
            </a:r>
          </a:p>
        </p:txBody>
      </p:sp>
      <p:sp>
        <p:nvSpPr>
          <p:cNvPr id="13" name="TextBox 12"/>
          <p:cNvSpPr txBox="1"/>
          <p:nvPr/>
        </p:nvSpPr>
        <p:spPr>
          <a:xfrm>
            <a:off x="25408217" y="2536201"/>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a:off x="15932871" y="1948501"/>
            <a:ext cx="1840438" cy="428679"/>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990492" y="1963174"/>
            <a:ext cx="1320800" cy="113211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788266" y="1088752"/>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2.011</a:t>
            </a:r>
            <a:br>
              <a:rPr lang="es-ES" dirty="0"/>
            </a:br>
            <a:r>
              <a:rPr lang="es-ES" b="1" dirty="0">
                <a:solidFill>
                  <a:schemeClr val="bg2">
                    <a:lumMod val="75000"/>
                  </a:schemeClr>
                </a:solidFill>
              </a:rPr>
              <a:t>Tasa de crecimiento del importe facturado: </a:t>
            </a:r>
            <a:r>
              <a:rPr lang="es-ES" dirty="0"/>
              <a:t>	</a:t>
            </a:r>
            <a:r>
              <a:rPr lang="es-ES" b="1" dirty="0"/>
              <a:t>14,10%</a:t>
            </a:r>
            <a:br>
              <a:rPr lang="es-ES" dirty="0"/>
            </a:br>
            <a:r>
              <a:rPr lang="es-ES" b="1" dirty="0">
                <a:solidFill>
                  <a:schemeClr val="bg2">
                    <a:lumMod val="75000"/>
                  </a:schemeClr>
                </a:solidFill>
              </a:rPr>
              <a:t>Importe: </a:t>
            </a:r>
            <a:r>
              <a:rPr lang="es-ES" b="1" dirty="0"/>
              <a:t>					2.408.881.576</a:t>
            </a:r>
          </a:p>
        </p:txBody>
      </p:sp>
      <p:sp>
        <p:nvSpPr>
          <p:cNvPr id="17" name="Elipse 16"/>
          <p:cNvSpPr/>
          <p:nvPr/>
        </p:nvSpPr>
        <p:spPr>
          <a:xfrm>
            <a:off x="-2718579" y="3109507"/>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6"/>
          <p:cNvSpPr/>
          <p:nvPr/>
        </p:nvSpPr>
        <p:spPr>
          <a:xfrm>
            <a:off x="-2728104" y="3604807"/>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0" name="Straight Arrow Connector 19"/>
          <p:cNvCxnSpPr/>
          <p:nvPr/>
        </p:nvCxnSpPr>
        <p:spPr>
          <a:xfrm flipV="1">
            <a:off x="-2674681" y="3760224"/>
            <a:ext cx="9526" cy="14097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45316" y="4974952"/>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Energía consumida: </a:t>
            </a:r>
            <a:r>
              <a:rPr lang="es-ES" dirty="0"/>
              <a:t>	</a:t>
            </a:r>
            <a:r>
              <a:rPr lang="es-ES" b="1" dirty="0"/>
              <a:t>10,28%</a:t>
            </a:r>
            <a:br>
              <a:rPr lang="es-ES" dirty="0"/>
            </a:br>
            <a:r>
              <a:rPr lang="es-ES" b="1" dirty="0">
                <a:solidFill>
                  <a:schemeClr val="bg2">
                    <a:lumMod val="75000"/>
                  </a:schemeClr>
                </a:solidFill>
              </a:rPr>
              <a:t>Consumo:</a:t>
            </a:r>
            <a:r>
              <a:rPr lang="es-ES" b="1" dirty="0"/>
              <a:t>		7.570.520</a:t>
            </a:r>
          </a:p>
        </p:txBody>
      </p:sp>
    </p:spTree>
    <p:extLst>
      <p:ext uri="{BB962C8B-B14F-4D97-AF65-F5344CB8AC3E}">
        <p14:creationId xmlns:p14="http://schemas.microsoft.com/office/powerpoint/2010/main" val="2200186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flipV="1">
            <a:off x="5970814" y="5005614"/>
            <a:ext cx="188686" cy="1255486"/>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57040" y="5831178"/>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2.010</a:t>
            </a:r>
            <a:br>
              <a:rPr lang="es-ES" dirty="0"/>
            </a:br>
            <a:r>
              <a:rPr lang="es-ES" b="1" dirty="0">
                <a:solidFill>
                  <a:schemeClr val="bg2">
                    <a:lumMod val="75000"/>
                  </a:schemeClr>
                </a:solidFill>
              </a:rPr>
              <a:t>Tasa de crecimiento del importe facturado: </a:t>
            </a:r>
            <a:r>
              <a:rPr lang="es-ES" dirty="0"/>
              <a:t>	</a:t>
            </a:r>
            <a:r>
              <a:rPr lang="es-ES" b="1" dirty="0"/>
              <a:t>5,5%</a:t>
            </a:r>
            <a:br>
              <a:rPr lang="es-ES" dirty="0"/>
            </a:br>
            <a:r>
              <a:rPr lang="es-ES" b="1" dirty="0">
                <a:solidFill>
                  <a:schemeClr val="bg2">
                    <a:lumMod val="75000"/>
                  </a:schemeClr>
                </a:solidFill>
              </a:rPr>
              <a:t>Importe: </a:t>
            </a:r>
            <a:r>
              <a:rPr lang="es-ES" b="1" dirty="0"/>
              <a:t>					2.111.120.890</a:t>
            </a:r>
          </a:p>
        </p:txBody>
      </p:sp>
      <p:sp>
        <p:nvSpPr>
          <p:cNvPr id="15" name="Elipse 16"/>
          <p:cNvSpPr/>
          <p:nvPr/>
        </p:nvSpPr>
        <p:spPr>
          <a:xfrm>
            <a:off x="5912402" y="4918233"/>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5874302" y="47531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a:off x="5384800" y="2921000"/>
            <a:ext cx="508000" cy="17780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531690" y="25291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2.010</a:t>
            </a:r>
            <a:br>
              <a:rPr lang="es-ES" dirty="0"/>
            </a:br>
            <a:r>
              <a:rPr lang="es-ES" b="1" dirty="0">
                <a:solidFill>
                  <a:schemeClr val="bg2">
                    <a:lumMod val="75000"/>
                  </a:schemeClr>
                </a:solidFill>
              </a:rPr>
              <a:t>Energía consumida: </a:t>
            </a:r>
            <a:r>
              <a:rPr lang="es-ES" dirty="0"/>
              <a:t>	</a:t>
            </a:r>
            <a:r>
              <a:rPr lang="es-ES" b="1" dirty="0"/>
              <a:t>6,41%</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a:t>
            </a:r>
            <a:r>
              <a:rPr lang="es-ES" b="1" dirty="0"/>
              <a:t>		6.864</a:t>
            </a:r>
          </a:p>
        </p:txBody>
      </p:sp>
    </p:spTree>
    <p:extLst>
      <p:ext uri="{BB962C8B-B14F-4D97-AF65-F5344CB8AC3E}">
        <p14:creationId xmlns:p14="http://schemas.microsoft.com/office/powerpoint/2010/main" val="3395287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a:off x="5094514" y="2641600"/>
            <a:ext cx="1320800" cy="113211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96740" y="1767178"/>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2.011</a:t>
            </a:r>
            <a:br>
              <a:rPr lang="es-ES" dirty="0"/>
            </a:br>
            <a:r>
              <a:rPr lang="es-ES" b="1" dirty="0">
                <a:solidFill>
                  <a:schemeClr val="bg2">
                    <a:lumMod val="75000"/>
                  </a:schemeClr>
                </a:solidFill>
              </a:rPr>
              <a:t>Tasa de crecimiento del importe facturado: </a:t>
            </a:r>
            <a:r>
              <a:rPr lang="es-ES" dirty="0"/>
              <a:t>	</a:t>
            </a:r>
            <a:r>
              <a:rPr lang="es-ES" b="1" dirty="0"/>
              <a:t>14,10%</a:t>
            </a:r>
            <a:br>
              <a:rPr lang="es-ES" dirty="0"/>
            </a:br>
            <a:r>
              <a:rPr lang="es-ES" b="1" dirty="0">
                <a:solidFill>
                  <a:schemeClr val="bg2">
                    <a:lumMod val="75000"/>
                  </a:schemeClr>
                </a:solidFill>
              </a:rPr>
              <a:t>Importe: </a:t>
            </a:r>
            <a:r>
              <a:rPr lang="es-ES" b="1" dirty="0"/>
              <a:t>					2.408.881.576</a:t>
            </a:r>
          </a:p>
        </p:txBody>
      </p:sp>
      <p:sp>
        <p:nvSpPr>
          <p:cNvPr id="15" name="Elipse 16"/>
          <p:cNvSpPr/>
          <p:nvPr/>
        </p:nvSpPr>
        <p:spPr>
          <a:xfrm>
            <a:off x="6366427" y="3787933"/>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6356902" y="42832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flipV="1">
            <a:off x="6410325" y="4438650"/>
            <a:ext cx="9526" cy="14097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039690" y="56533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Energía consumida: </a:t>
            </a:r>
            <a:r>
              <a:rPr lang="es-ES" dirty="0"/>
              <a:t>	</a:t>
            </a:r>
            <a:r>
              <a:rPr lang="es-ES" b="1" dirty="0"/>
              <a:t>10,28%</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		7.570</a:t>
            </a:r>
          </a:p>
        </p:txBody>
      </p:sp>
    </p:spTree>
    <p:extLst>
      <p:ext uri="{BB962C8B-B14F-4D97-AF65-F5344CB8AC3E}">
        <p14:creationId xmlns:p14="http://schemas.microsoft.com/office/powerpoint/2010/main" val="1878959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a:off x="6809014" y="2670175"/>
            <a:ext cx="77561" cy="1663700"/>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16"/>
          <p:cNvSpPr/>
          <p:nvPr/>
        </p:nvSpPr>
        <p:spPr>
          <a:xfrm>
            <a:off x="6833152" y="4388008"/>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6842677" y="45118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flipV="1">
            <a:off x="6410325" y="4638675"/>
            <a:ext cx="457200" cy="1209675"/>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296739" y="1767178"/>
            <a:ext cx="613288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2.012</a:t>
            </a:r>
            <a:br>
              <a:rPr lang="es-ES" dirty="0"/>
            </a:br>
            <a:r>
              <a:rPr lang="es-ES" b="1" dirty="0">
                <a:solidFill>
                  <a:schemeClr val="bg2">
                    <a:lumMod val="75000"/>
                  </a:schemeClr>
                </a:solidFill>
              </a:rPr>
              <a:t>Tasa de crecimiento del importe facturado: </a:t>
            </a:r>
            <a:r>
              <a:rPr lang="es-ES" dirty="0"/>
              <a:t>	</a:t>
            </a:r>
            <a:r>
              <a:rPr lang="es-ES" b="1" dirty="0"/>
              <a:t>9,3%</a:t>
            </a:r>
            <a:br>
              <a:rPr lang="es-ES" dirty="0"/>
            </a:br>
            <a:r>
              <a:rPr lang="es-ES" b="1" dirty="0">
                <a:solidFill>
                  <a:schemeClr val="bg2">
                    <a:lumMod val="75000"/>
                  </a:schemeClr>
                </a:solidFill>
              </a:rPr>
              <a:t>Importe: </a:t>
            </a:r>
            <a:r>
              <a:rPr lang="es-ES" b="1" dirty="0"/>
              <a:t>					2.634.406.808</a:t>
            </a:r>
          </a:p>
        </p:txBody>
      </p:sp>
      <p:sp>
        <p:nvSpPr>
          <p:cNvPr id="21" name="TextBox 20"/>
          <p:cNvSpPr txBox="1"/>
          <p:nvPr/>
        </p:nvSpPr>
        <p:spPr>
          <a:xfrm>
            <a:off x="3039690" y="56533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Energía consumida: </a:t>
            </a:r>
            <a:r>
              <a:rPr lang="es-ES" dirty="0"/>
              <a:t>	</a:t>
            </a:r>
            <a:r>
              <a:rPr lang="es-ES" b="1" dirty="0"/>
              <a:t>8,6%</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a:t>
            </a:r>
            <a:r>
              <a:rPr lang="es-ES" b="1" dirty="0"/>
              <a:t>		8.222</a:t>
            </a:r>
          </a:p>
        </p:txBody>
      </p:sp>
    </p:spTree>
    <p:extLst>
      <p:ext uri="{BB962C8B-B14F-4D97-AF65-F5344CB8AC3E}">
        <p14:creationId xmlns:p14="http://schemas.microsoft.com/office/powerpoint/2010/main" val="1328960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13720" y="618669"/>
            <a:ext cx="9030960" cy="653506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10289180" cy="7772400"/>
          </a:xfrm>
          <a:prstGeom prst="rect">
            <a:avLst/>
          </a:prstGeom>
        </p:spPr>
      </p:pic>
    </p:spTree>
    <p:extLst>
      <p:ext uri="{BB962C8B-B14F-4D97-AF65-F5344CB8AC3E}">
        <p14:creationId xmlns:p14="http://schemas.microsoft.com/office/powerpoint/2010/main" val="407163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12116119" y="2299364"/>
            <a:ext cx="1840438" cy="428679"/>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194640" y="1635901"/>
            <a:ext cx="336945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	48.651</a:t>
            </a:r>
          </a:p>
        </p:txBody>
      </p:sp>
      <p:sp>
        <p:nvSpPr>
          <p:cNvPr id="13" name="Elipse 16"/>
          <p:cNvSpPr/>
          <p:nvPr/>
        </p:nvSpPr>
        <p:spPr>
          <a:xfrm>
            <a:off x="11941043" y="2720089"/>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53360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133562" y="4248150"/>
            <a:ext cx="914813" cy="1193785"/>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48.651</a:t>
            </a:r>
          </a:p>
        </p:txBody>
      </p:sp>
      <p:sp>
        <p:nvSpPr>
          <p:cNvPr id="16" name="Elipse 16"/>
          <p:cNvSpPr/>
          <p:nvPr/>
        </p:nvSpPr>
        <p:spPr>
          <a:xfrm>
            <a:off x="5035418" y="5491864"/>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411833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384800" y="4298950"/>
            <a:ext cx="704850" cy="9652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a:t>20.838</a:t>
            </a:r>
          </a:p>
        </p:txBody>
      </p:sp>
      <p:sp>
        <p:nvSpPr>
          <p:cNvPr id="16" name="Elipse 16"/>
          <p:cNvSpPr/>
          <p:nvPr/>
        </p:nvSpPr>
        <p:spPr>
          <a:xfrm>
            <a:off x="5168768" y="554425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822966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755556"/>
            <a:ext cx="7608926" cy="2162023"/>
          </a:xfrm>
          <a:prstGeom prst="rect">
            <a:avLst/>
          </a:prstGeom>
        </p:spPr>
      </p:pic>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461000" y="4298950"/>
            <a:ext cx="628650" cy="98425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2.009</a:t>
            </a:r>
            <a:br>
              <a:rPr lang="es-ES" dirty="0"/>
            </a:br>
            <a:r>
              <a:rPr lang="es-ES" b="1" dirty="0">
                <a:solidFill>
                  <a:schemeClr val="bg2">
                    <a:lumMod val="75000"/>
                  </a:schemeClr>
                </a:solidFill>
              </a:rPr>
              <a:t>Exportación: </a:t>
            </a:r>
            <a:r>
              <a:rPr lang="es-ES" b="1" dirty="0"/>
              <a:t>119.915</a:t>
            </a:r>
          </a:p>
        </p:txBody>
      </p:sp>
      <p:sp>
        <p:nvSpPr>
          <p:cNvPr id="16" name="Elipse 16"/>
          <p:cNvSpPr/>
          <p:nvPr/>
        </p:nvSpPr>
        <p:spPr>
          <a:xfrm>
            <a:off x="5346568" y="53474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2599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746750" y="4298950"/>
            <a:ext cx="342900" cy="11430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
        <p:nvSpPr>
          <p:cNvPr id="16" name="Elipse 16"/>
          <p:cNvSpPr/>
          <p:nvPr/>
        </p:nvSpPr>
        <p:spPr>
          <a:xfrm>
            <a:off x="5664068" y="54871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63430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0058401" cy="7639050"/>
          </a:xfrm>
          <a:prstGeom prst="rect">
            <a:avLst/>
          </a:prstGeom>
        </p:spPr>
      </p:pic>
      <p:cxnSp>
        <p:nvCxnSpPr>
          <p:cNvPr id="13" name="Straight Arrow Connector 12"/>
          <p:cNvCxnSpPr/>
          <p:nvPr/>
        </p:nvCxnSpPr>
        <p:spPr>
          <a:xfrm flipH="1">
            <a:off x="10952529" y="31149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Elipse 16"/>
          <p:cNvSpPr/>
          <p:nvPr/>
        </p:nvSpPr>
        <p:spPr>
          <a:xfrm>
            <a:off x="10885722" y="4271320"/>
            <a:ext cx="106680" cy="10145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TextBox 14"/>
          <p:cNvSpPr txBox="1"/>
          <p:nvPr/>
        </p:nvSpPr>
        <p:spPr>
          <a:xfrm>
            <a:off x="11032342" y="22814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Tree>
    <p:extLst>
      <p:ext uri="{BB962C8B-B14F-4D97-AF65-F5344CB8AC3E}">
        <p14:creationId xmlns:p14="http://schemas.microsoft.com/office/powerpoint/2010/main" val="993603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789979" y="48675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46984" y="6023920"/>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764549" y="4231420"/>
            <a:ext cx="273487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2.004</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732</a:t>
            </a:r>
          </a:p>
        </p:txBody>
      </p:sp>
    </p:spTree>
    <p:extLst>
      <p:ext uri="{BB962C8B-B14F-4D97-AF65-F5344CB8AC3E}">
        <p14:creationId xmlns:p14="http://schemas.microsoft.com/office/powerpoint/2010/main" val="197431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86463" y="5434013"/>
            <a:ext cx="804862" cy="852487"/>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94609" y="63906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15461" y="4794551"/>
            <a:ext cx="280407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2.005</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417</a:t>
            </a:r>
          </a:p>
        </p:txBody>
      </p:sp>
    </p:spTree>
    <p:extLst>
      <p:ext uri="{BB962C8B-B14F-4D97-AF65-F5344CB8AC3E}">
        <p14:creationId xmlns:p14="http://schemas.microsoft.com/office/powerpoint/2010/main" val="112149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10263" y="4775200"/>
            <a:ext cx="592137" cy="12369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840329" y="60477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455024" y="4157826"/>
            <a:ext cx="287950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2.006</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725</a:t>
            </a:r>
          </a:p>
        </p:txBody>
      </p:sp>
    </p:spTree>
    <p:extLst>
      <p:ext uri="{BB962C8B-B14F-4D97-AF65-F5344CB8AC3E}">
        <p14:creationId xmlns:p14="http://schemas.microsoft.com/office/powerpoint/2010/main" val="3853220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74080" y="4775200"/>
            <a:ext cx="528321" cy="15417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931769" y="6671145"/>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74946" y="4172816"/>
            <a:ext cx="274459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187</a:t>
            </a:r>
          </a:p>
        </p:txBody>
      </p:sp>
    </p:spTree>
    <p:extLst>
      <p:ext uri="{BB962C8B-B14F-4D97-AF65-F5344CB8AC3E}">
        <p14:creationId xmlns:p14="http://schemas.microsoft.com/office/powerpoint/2010/main" val="296600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
            <a:ext cx="10058400" cy="7814395"/>
          </a:xfrm>
          <a:prstGeom prst="rect">
            <a:avLst/>
          </a:prstGeom>
        </p:spPr>
      </p:pic>
    </p:spTree>
    <p:extLst>
      <p:ext uri="{BB962C8B-B14F-4D97-AF65-F5344CB8AC3E}">
        <p14:creationId xmlns:p14="http://schemas.microsoft.com/office/powerpoint/2010/main" val="2470087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5"/>
          <p:cNvCxnSpPr/>
          <p:nvPr/>
        </p:nvCxnSpPr>
        <p:spPr>
          <a:xfrm flipH="1">
            <a:off x="10568165" y="1487730"/>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20"/>
          <p:cNvSpPr/>
          <p:nvPr/>
        </p:nvSpPr>
        <p:spPr>
          <a:xfrm>
            <a:off x="10479127" y="276485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TextBox 17"/>
          <p:cNvSpPr txBox="1"/>
          <p:nvPr/>
        </p:nvSpPr>
        <p:spPr>
          <a:xfrm>
            <a:off x="12696361" y="710261"/>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sp>
        <p:nvSpPr>
          <p:cNvPr id="20" name="TextBox 19"/>
          <p:cNvSpPr txBox="1"/>
          <p:nvPr/>
        </p:nvSpPr>
        <p:spPr>
          <a:xfrm>
            <a:off x="11916073" y="-237744"/>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cxnSp>
        <p:nvCxnSpPr>
          <p:cNvPr id="21" name="Straight Arrow Connector 20"/>
          <p:cNvCxnSpPr/>
          <p:nvPr/>
        </p:nvCxnSpPr>
        <p:spPr>
          <a:xfrm flipH="1">
            <a:off x="10789478" y="1883664"/>
            <a:ext cx="1335466" cy="215183"/>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Elipse 16"/>
          <p:cNvSpPr/>
          <p:nvPr/>
        </p:nvSpPr>
        <p:spPr>
          <a:xfrm>
            <a:off x="10683674" y="203917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75671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H="1" flipV="1">
            <a:off x="4928223" y="4200069"/>
            <a:ext cx="481977" cy="93390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4828135" y="4081591"/>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3533166" y="12937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cxnSp>
        <p:nvCxnSpPr>
          <p:cNvPr id="24" name="Straight Arrow Connector 23"/>
          <p:cNvCxnSpPr/>
          <p:nvPr/>
        </p:nvCxnSpPr>
        <p:spPr>
          <a:xfrm flipH="1">
            <a:off x="4955605" y="1040007"/>
            <a:ext cx="15497" cy="138802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4904666" y="244150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15350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2" name="Imagen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246282"/>
            <a:ext cx="7805944" cy="4355601"/>
          </a:xfrm>
          <a:prstGeom prst="rect">
            <a:avLst/>
          </a:prstGeom>
        </p:spPr>
      </p:pic>
    </p:spTree>
    <p:extLst>
      <p:ext uri="{BB962C8B-B14F-4D97-AF65-F5344CB8AC3E}">
        <p14:creationId xmlns:p14="http://schemas.microsoft.com/office/powerpoint/2010/main" val="4107887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V="1">
            <a:off x="5600700" y="25598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5581086" y="219849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1812316" y="96122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3,8%</a:t>
            </a:r>
            <a:br>
              <a:rPr lang="es-ES" dirty="0"/>
            </a:br>
            <a:r>
              <a:rPr lang="es-ES" b="1" dirty="0">
                <a:solidFill>
                  <a:schemeClr val="bg2">
                    <a:lumMod val="75000"/>
                  </a:schemeClr>
                </a:solidFill>
              </a:rPr>
              <a:t>Clientes: </a:t>
            </a:r>
            <a:r>
              <a:rPr lang="es-ES" b="1" dirty="0"/>
              <a:t>		1.300.613</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cxnSp>
        <p:nvCxnSpPr>
          <p:cNvPr id="24" name="Straight Arrow Connector 23"/>
          <p:cNvCxnSpPr/>
          <p:nvPr/>
        </p:nvCxnSpPr>
        <p:spPr>
          <a:xfrm>
            <a:off x="4857750" y="1047750"/>
            <a:ext cx="764606" cy="34027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5571416" y="1401499"/>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71421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Tree>
    <p:extLst>
      <p:ext uri="{BB962C8B-B14F-4D97-AF65-F5344CB8AC3E}">
        <p14:creationId xmlns:p14="http://schemas.microsoft.com/office/powerpoint/2010/main" val="2540297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4192853" y="4841240"/>
            <a:ext cx="1231900" cy="876300"/>
          </a:xfrm>
          <a:prstGeom prst="rect">
            <a:avLst/>
          </a:prstGeom>
        </p:spPr>
      </p:pic>
      <p:pic>
        <p:nvPicPr>
          <p:cNvPr id="14" name="Picture 13"/>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3884878" y="4634073"/>
            <a:ext cx="1847850" cy="131445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1408084753"/>
              </p:ext>
            </p:extLst>
          </p:nvPr>
        </p:nvGraphicFramePr>
        <p:xfrm>
          <a:off x="1871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RESIDENCIAL</a:t>
                      </a:r>
                    </a:p>
                  </a:txBody>
                  <a:tcPr>
                    <a:solidFill>
                      <a:srgbClr val="D62728"/>
                    </a:solidFill>
                  </a:tcPr>
                </a:tc>
                <a:extLst>
                  <a:ext uri="{0D108BD9-81ED-4DB2-BD59-A6C34878D82A}">
                    <a16:rowId xmlns:a16="http://schemas.microsoft.com/office/drawing/2014/main" val="3927225553"/>
                  </a:ext>
                </a:extLst>
              </a:tr>
              <a:tr h="370840">
                <a:tc>
                  <a:txBody>
                    <a:bodyPr/>
                    <a:lstStyle/>
                    <a:p>
                      <a:pPr algn="ctr"/>
                      <a:r>
                        <a:rPr lang="es-ES" sz="2800" dirty="0"/>
                        <a:t>1.553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48,5%</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346161208"/>
              </p:ext>
            </p:extLst>
          </p:nvPr>
        </p:nvGraphicFramePr>
        <p:xfrm>
          <a:off x="23016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INDUSTRIAL</a:t>
                      </a:r>
                    </a:p>
                  </a:txBody>
                  <a:tcPr>
                    <a:solidFill>
                      <a:srgbClr val="FF7F0E"/>
                    </a:solidFill>
                  </a:tcPr>
                </a:tc>
                <a:extLst>
                  <a:ext uri="{0D108BD9-81ED-4DB2-BD59-A6C34878D82A}">
                    <a16:rowId xmlns:a16="http://schemas.microsoft.com/office/drawing/2014/main" val="3927225553"/>
                  </a:ext>
                </a:extLst>
              </a:tr>
              <a:tr h="370840">
                <a:tc>
                  <a:txBody>
                    <a:bodyPr/>
                    <a:lstStyle/>
                    <a:p>
                      <a:pPr algn="ctr"/>
                      <a:r>
                        <a:rPr lang="es-ES" sz="2800" dirty="0"/>
                        <a:t>957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30%</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171579111"/>
              </p:ext>
            </p:extLst>
          </p:nvPr>
        </p:nvGraphicFramePr>
        <p:xfrm>
          <a:off x="43971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1F77B4"/>
                    </a:solidFill>
                  </a:tcPr>
                </a:tc>
                <a:extLst>
                  <a:ext uri="{0D108BD9-81ED-4DB2-BD59-A6C34878D82A}">
                    <a16:rowId xmlns:a16="http://schemas.microsoft.com/office/drawing/2014/main" val="3927225553"/>
                  </a:ext>
                </a:extLst>
              </a:tr>
              <a:tr h="370840">
                <a:tc>
                  <a:txBody>
                    <a:bodyPr/>
                    <a:lstStyle/>
                    <a:p>
                      <a:pPr algn="ctr"/>
                      <a:r>
                        <a:rPr lang="es-ES" sz="2800" dirty="0"/>
                        <a:t>539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16,8%</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942927865"/>
              </p:ext>
            </p:extLst>
          </p:nvPr>
        </p:nvGraphicFramePr>
        <p:xfrm>
          <a:off x="65117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2CA02C"/>
                    </a:solidFill>
                  </a:tcPr>
                </a:tc>
                <a:extLst>
                  <a:ext uri="{0D108BD9-81ED-4DB2-BD59-A6C34878D82A}">
                    <a16:rowId xmlns:a16="http://schemas.microsoft.com/office/drawing/2014/main" val="3927225553"/>
                  </a:ext>
                </a:extLst>
              </a:tr>
              <a:tr h="370840">
                <a:tc>
                  <a:txBody>
                    <a:bodyPr/>
                    <a:lstStyle/>
                    <a:p>
                      <a:pPr algn="ctr"/>
                      <a:r>
                        <a:rPr lang="es-ES" sz="2800" dirty="0"/>
                        <a:t>155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a:t>
                      </a:r>
                    </a:p>
                  </a:txBody>
                  <a:tcPr>
                    <a:solidFill>
                      <a:schemeClr val="bg1"/>
                    </a:solidFill>
                  </a:tcPr>
                </a:tc>
                <a:extLst>
                  <a:ext uri="{0D108BD9-81ED-4DB2-BD59-A6C34878D82A}">
                    <a16:rowId xmlns:a16="http://schemas.microsoft.com/office/drawing/2014/main" val="4219014364"/>
                  </a:ext>
                </a:extLst>
              </a:tr>
            </a:tbl>
          </a:graphicData>
        </a:graphic>
      </p:graphicFrame>
      <p:sp>
        <p:nvSpPr>
          <p:cNvPr id="17" name="TextBox 16"/>
          <p:cNvSpPr txBox="1"/>
          <p:nvPr/>
        </p:nvSpPr>
        <p:spPr>
          <a:xfrm>
            <a:off x="201512" y="1401923"/>
            <a:ext cx="8400047" cy="400110"/>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000" b="1" dirty="0">
                <a:solidFill>
                  <a:schemeClr val="bg1"/>
                </a:solidFill>
              </a:rPr>
              <a:t>2.014</a:t>
            </a:r>
          </a:p>
        </p:txBody>
      </p:sp>
    </p:spTree>
    <p:extLst>
      <p:ext uri="{BB962C8B-B14F-4D97-AF65-F5344CB8AC3E}">
        <p14:creationId xmlns:p14="http://schemas.microsoft.com/office/powerpoint/2010/main" val="282960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13"/>
                                        </p:tgtEl>
                                      </p:cBhvr>
                                      <p:by x="150000" y="150000"/>
                                    </p:animScale>
                                  </p:childTnLst>
                                </p:cTn>
                              </p:par>
                            </p:childTnLst>
                          </p:cTn>
                        </p:par>
                        <p:par>
                          <p:cTn id="7" fill="hold">
                            <p:stCondLst>
                              <p:cond delay="500"/>
                            </p:stCondLst>
                            <p:childTnLst>
                              <p:par>
                                <p:cTn id="8" presetID="6" presetClass="emph" presetSubtype="0" fill="hold" nodeType="afterEffect">
                                  <p:stCondLst>
                                    <p:cond delay="0"/>
                                  </p:stCondLst>
                                  <p:childTnLst>
                                    <p:animScale>
                                      <p:cBhvr>
                                        <p:cTn id="9" dur="1000" fill="hold"/>
                                        <p:tgtEl>
                                          <p:spTgt spid="14"/>
                                        </p:tgtEl>
                                      </p:cBhvr>
                                      <p:by x="150000" y="150000"/>
                                    </p:animScale>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073180" y="1843168"/>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cxnSp>
        <p:nvCxnSpPr>
          <p:cNvPr id="9" name="Straight Arrow Connector 15"/>
          <p:cNvCxnSpPr/>
          <p:nvPr/>
        </p:nvCxnSpPr>
        <p:spPr>
          <a:xfrm flipH="1">
            <a:off x="10406204" y="2632483"/>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406204" y="450216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073180" y="5508183"/>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dirty="0" err="1"/>
              <a:t>GWh</a:t>
            </a:r>
            <a:r>
              <a:rPr lang="es-ES" b="1" dirty="0">
                <a:solidFill>
                  <a:schemeClr val="bg2">
                    <a:lumMod val="75000"/>
                  </a:schemeClr>
                </a:solidFill>
              </a:rPr>
              <a:t>: </a:t>
            </a:r>
            <a:r>
              <a:rPr lang="es-ES" b="1" dirty="0"/>
              <a:t>			8.165</a:t>
            </a:r>
          </a:p>
        </p:txBody>
      </p:sp>
      <p:sp>
        <p:nvSpPr>
          <p:cNvPr id="20" name="Elipse 15"/>
          <p:cNvSpPr/>
          <p:nvPr/>
        </p:nvSpPr>
        <p:spPr>
          <a:xfrm>
            <a:off x="10406204" y="3966540"/>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0344477" y="4353918"/>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09715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105165" y="2343628"/>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05165" y="407695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
        <p:nvSpPr>
          <p:cNvPr id="20" name="Elipse 15"/>
          <p:cNvSpPr/>
          <p:nvPr/>
        </p:nvSpPr>
        <p:spPr>
          <a:xfrm>
            <a:off x="6001267" y="360589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001267" y="397549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spTree>
    <p:extLst>
      <p:ext uri="{BB962C8B-B14F-4D97-AF65-F5344CB8AC3E}">
        <p14:creationId xmlns:p14="http://schemas.microsoft.com/office/powerpoint/2010/main" val="1745871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857337" y="2343628"/>
            <a:ext cx="914804" cy="1174288"/>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910677" y="4013493"/>
            <a:ext cx="861464" cy="1319510"/>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9.656</a:t>
            </a:r>
          </a:p>
        </p:txBody>
      </p:sp>
      <p:sp>
        <p:nvSpPr>
          <p:cNvPr id="20" name="Elipse 15"/>
          <p:cNvSpPr/>
          <p:nvPr/>
        </p:nvSpPr>
        <p:spPr>
          <a:xfrm>
            <a:off x="6803997" y="3541986"/>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831973" y="388796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Clientes: </a:t>
            </a:r>
            <a:r>
              <a:rPr lang="es-ES" b="1" dirty="0"/>
              <a:t>			1.397.073</a:t>
            </a:r>
          </a:p>
        </p:txBody>
      </p:sp>
    </p:spTree>
    <p:extLst>
      <p:ext uri="{BB962C8B-B14F-4D97-AF65-F5344CB8AC3E}">
        <p14:creationId xmlns:p14="http://schemas.microsoft.com/office/powerpoint/2010/main" val="4248621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7340600" y="2343628"/>
            <a:ext cx="431542" cy="1082857"/>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340600" y="3994150"/>
            <a:ext cx="431542" cy="1338854"/>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10.355</a:t>
            </a:r>
          </a:p>
        </p:txBody>
      </p:sp>
      <p:sp>
        <p:nvSpPr>
          <p:cNvPr id="20" name="Elipse 15"/>
          <p:cNvSpPr/>
          <p:nvPr/>
        </p:nvSpPr>
        <p:spPr>
          <a:xfrm>
            <a:off x="7252244" y="3491098"/>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7252244" y="3828081"/>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Clientes: </a:t>
            </a:r>
            <a:r>
              <a:rPr lang="es-ES" b="1" dirty="0"/>
              <a:t>			1.445.868</a:t>
            </a:r>
          </a:p>
        </p:txBody>
      </p:sp>
    </p:spTree>
    <p:extLst>
      <p:ext uri="{BB962C8B-B14F-4D97-AF65-F5344CB8AC3E}">
        <p14:creationId xmlns:p14="http://schemas.microsoft.com/office/powerpoint/2010/main" val="254643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a:off x="7772142" y="2343628"/>
            <a:ext cx="1148854" cy="975643"/>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V="1">
            <a:off x="7772142" y="3665779"/>
            <a:ext cx="1095514" cy="1667225"/>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14.579</a:t>
            </a:r>
          </a:p>
        </p:txBody>
      </p:sp>
      <p:sp>
        <p:nvSpPr>
          <p:cNvPr id="20" name="Elipse 15"/>
          <p:cNvSpPr/>
          <p:nvPr/>
        </p:nvSpPr>
        <p:spPr>
          <a:xfrm>
            <a:off x="8867656" y="3331853"/>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8867656" y="3564323"/>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Clientes: </a:t>
            </a:r>
            <a:r>
              <a:rPr lang="es-ES" b="1" dirty="0"/>
              <a:t>			1.669.120</a:t>
            </a:r>
          </a:p>
        </p:txBody>
      </p:sp>
    </p:spTree>
    <p:extLst>
      <p:ext uri="{BB962C8B-B14F-4D97-AF65-F5344CB8AC3E}">
        <p14:creationId xmlns:p14="http://schemas.microsoft.com/office/powerpoint/2010/main" val="230689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5375"/>
            <a:ext cx="10058400" cy="7608278"/>
          </a:xfrm>
          <a:prstGeom prst="rect">
            <a:avLst/>
          </a:prstGeom>
        </p:spPr>
      </p:pic>
      <p:cxnSp>
        <p:nvCxnSpPr>
          <p:cNvPr id="12" name="Straight Arrow Connector 15"/>
          <p:cNvCxnSpPr/>
          <p:nvPr/>
        </p:nvCxnSpPr>
        <p:spPr>
          <a:xfrm>
            <a:off x="12710389" y="1195656"/>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409093" y="914096"/>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4"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6" name="Straight Arrow Connector 15"/>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18" name="TextBox 17"/>
          <p:cNvSpPr txBox="1"/>
          <p:nvPr/>
        </p:nvSpPr>
        <p:spPr>
          <a:xfrm>
            <a:off x="12861561" y="4946754"/>
            <a:ext cx="2365650" cy="58477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3200" b="1" dirty="0">
                <a:solidFill>
                  <a:schemeClr val="bg1"/>
                </a:solidFill>
              </a:rPr>
              <a:t>2.014</a:t>
            </a:r>
          </a:p>
        </p:txBody>
      </p:sp>
    </p:spTree>
    <p:extLst>
      <p:ext uri="{BB962C8B-B14F-4D97-AF65-F5344CB8AC3E}">
        <p14:creationId xmlns:p14="http://schemas.microsoft.com/office/powerpoint/2010/main" val="322058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3161654" y="4463512"/>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60358" y="4181952"/>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1" name="Straight Arrow Connector 20"/>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3" name="TextBox 22"/>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45692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graphicFrame>
        <p:nvGraphicFramePr>
          <p:cNvPr id="4" name="Diagrama 3"/>
          <p:cNvGraphicFramePr/>
          <p:nvPr>
            <p:extLst>
              <p:ext uri="{D42A27DB-BD31-4B8C-83A1-F6EECF244321}">
                <p14:modId xmlns:p14="http://schemas.microsoft.com/office/powerpoint/2010/main" val="2107685325"/>
              </p:ext>
            </p:extLst>
          </p:nvPr>
        </p:nvGraphicFramePr>
        <p:xfrm>
          <a:off x="1676400" y="1651000"/>
          <a:ext cx="6705600" cy="447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1927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2"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7"/>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2" name="TextBox 2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3387533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5315919" y="3766088"/>
            <a:ext cx="960895" cy="1689316"/>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2583" y="3004080"/>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cxnSp>
        <p:nvCxnSpPr>
          <p:cNvPr id="27"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9"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sp>
        <p:nvSpPr>
          <p:cNvPr id="32" name="TextBox 3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69006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338650" y="-46166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1.855.241</a:t>
            </a:r>
          </a:p>
        </p:txBody>
      </p:sp>
      <p:cxnSp>
        <p:nvCxnSpPr>
          <p:cNvPr id="11" name="Straight Arrow Connector 15"/>
          <p:cNvCxnSpPr/>
          <p:nvPr/>
        </p:nvCxnSpPr>
        <p:spPr>
          <a:xfrm flipH="1">
            <a:off x="10671675" y="327650"/>
            <a:ext cx="1666976" cy="1256049"/>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671675" y="21973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338651" y="32033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8.027</a:t>
            </a:r>
          </a:p>
        </p:txBody>
      </p:sp>
      <p:sp>
        <p:nvSpPr>
          <p:cNvPr id="14" name="Elipse 15"/>
          <p:cNvSpPr/>
          <p:nvPr/>
        </p:nvSpPr>
        <p:spPr>
          <a:xfrm>
            <a:off x="10557375" y="15982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10609948" y="20490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507934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5118100" y="1244600"/>
            <a:ext cx="800100" cy="6223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63175" y="37594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946</a:t>
            </a:r>
          </a:p>
        </p:txBody>
      </p:sp>
      <p:sp>
        <p:nvSpPr>
          <p:cNvPr id="14" name="Elipse 15"/>
          <p:cNvSpPr/>
          <p:nvPr/>
        </p:nvSpPr>
        <p:spPr>
          <a:xfrm>
            <a:off x="5985375" y="18903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063348" y="36365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54750" y="4908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737.092</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263471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247900" cy="5588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896100" y="3454400"/>
            <a:ext cx="934051" cy="1561080"/>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1.127</a:t>
            </a:r>
          </a:p>
        </p:txBody>
      </p:sp>
      <p:sp>
        <p:nvSpPr>
          <p:cNvPr id="14" name="Elipse 15"/>
          <p:cNvSpPr/>
          <p:nvPr/>
        </p:nvSpPr>
        <p:spPr>
          <a:xfrm>
            <a:off x="6785475" y="17506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799948" y="33063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Población: </a:t>
            </a:r>
            <a:r>
              <a:rPr lang="es-ES" b="1" dirty="0"/>
              <a:t>		761.398</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273559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1.216</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Población: </a:t>
            </a:r>
            <a:r>
              <a:rPr lang="es-ES" b="1" dirty="0"/>
              <a:t>		775.094</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045422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1.710</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Población: </a:t>
            </a:r>
            <a:r>
              <a:rPr lang="es-ES" b="1" dirty="0"/>
              <a:t>		826.959</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387362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¿Funciones comunes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8600"/>
            <a:ext cx="10058400" cy="4775200"/>
          </a:xfrm>
          <a:prstGeom prst="rect">
            <a:avLst/>
          </a:prstGeom>
        </p:spPr>
      </p:pic>
    </p:spTree>
    <p:extLst>
      <p:ext uri="{BB962C8B-B14F-4D97-AF65-F5344CB8AC3E}">
        <p14:creationId xmlns:p14="http://schemas.microsoft.com/office/powerpoint/2010/main" val="2699400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155" y="2232212"/>
            <a:ext cx="8829739" cy="4871066"/>
          </a:xfrm>
          <a:prstGeom prst="rect">
            <a:avLst/>
          </a:prstGeom>
        </p:spPr>
      </p:pic>
      <p:sp>
        <p:nvSpPr>
          <p:cNvPr id="2" name="TextBox 1"/>
          <p:cNvSpPr txBox="1"/>
          <p:nvPr/>
        </p:nvSpPr>
        <p:spPr>
          <a:xfrm>
            <a:off x="768594" y="1457960"/>
            <a:ext cx="2320045" cy="830997"/>
          </a:xfrm>
          <a:prstGeom prst="rect">
            <a:avLst/>
          </a:prstGeom>
          <a:noFill/>
        </p:spPr>
        <p:txBody>
          <a:bodyPr wrap="square" rtlCol="0">
            <a:spAutoFit/>
          </a:bodyPr>
          <a:lstStyle/>
          <a:p>
            <a:pPr algn="ctr"/>
            <a:r>
              <a:rPr lang="es-ES" sz="2400" b="1" dirty="0"/>
              <a:t>Nivel Operativo Transaccional</a:t>
            </a:r>
          </a:p>
        </p:txBody>
      </p:sp>
      <p:sp>
        <p:nvSpPr>
          <p:cNvPr id="6" name="TextBox 5"/>
          <p:cNvSpPr txBox="1"/>
          <p:nvPr/>
        </p:nvSpPr>
        <p:spPr>
          <a:xfrm>
            <a:off x="3088639" y="1457960"/>
            <a:ext cx="2320045" cy="461665"/>
          </a:xfrm>
          <a:prstGeom prst="rect">
            <a:avLst/>
          </a:prstGeom>
          <a:noFill/>
        </p:spPr>
        <p:txBody>
          <a:bodyPr wrap="square" rtlCol="0">
            <a:spAutoFit/>
          </a:bodyPr>
          <a:lstStyle/>
          <a:p>
            <a:pPr algn="ctr"/>
            <a:r>
              <a:rPr lang="es-ES" sz="2400" b="1" dirty="0"/>
              <a:t>Data </a:t>
            </a:r>
            <a:r>
              <a:rPr lang="es-ES" sz="2400" b="1" dirty="0" err="1"/>
              <a:t>Warehouse</a:t>
            </a:r>
            <a:endParaRPr lang="es-ES" sz="2400" b="1" dirty="0"/>
          </a:p>
        </p:txBody>
      </p:sp>
      <p:sp>
        <p:nvSpPr>
          <p:cNvPr id="7" name="TextBox 6"/>
          <p:cNvSpPr txBox="1"/>
          <p:nvPr/>
        </p:nvSpPr>
        <p:spPr>
          <a:xfrm>
            <a:off x="5408684" y="1457960"/>
            <a:ext cx="2320045" cy="830997"/>
          </a:xfrm>
          <a:prstGeom prst="rect">
            <a:avLst/>
          </a:prstGeom>
          <a:noFill/>
        </p:spPr>
        <p:txBody>
          <a:bodyPr wrap="square" rtlCol="0">
            <a:spAutoFit/>
          </a:bodyPr>
          <a:lstStyle/>
          <a:p>
            <a:pPr algn="ctr"/>
            <a:r>
              <a:rPr lang="es-ES" sz="2400" b="1" dirty="0"/>
              <a:t>Capa Análisis Explotación</a:t>
            </a:r>
          </a:p>
        </p:txBody>
      </p:sp>
      <p:sp>
        <p:nvSpPr>
          <p:cNvPr id="8" name="TextBox 7"/>
          <p:cNvSpPr txBox="1"/>
          <p:nvPr/>
        </p:nvSpPr>
        <p:spPr>
          <a:xfrm>
            <a:off x="7728729" y="1457960"/>
            <a:ext cx="2320045" cy="461665"/>
          </a:xfrm>
          <a:prstGeom prst="rect">
            <a:avLst/>
          </a:prstGeom>
          <a:noFill/>
        </p:spPr>
        <p:txBody>
          <a:bodyPr wrap="square" rtlCol="0">
            <a:spAutoFit/>
          </a:bodyPr>
          <a:lstStyle/>
          <a:p>
            <a:pPr algn="ctr"/>
            <a:r>
              <a:rPr lang="es-ES" sz="2400" b="1" dirty="0"/>
              <a:t>Usuario Finales</a:t>
            </a:r>
          </a:p>
        </p:txBody>
      </p:sp>
    </p:spTree>
    <p:extLst>
      <p:ext uri="{BB962C8B-B14F-4D97-AF65-F5344CB8AC3E}">
        <p14:creationId xmlns:p14="http://schemas.microsoft.com/office/powerpoint/2010/main" val="2561091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643" y="1961881"/>
            <a:ext cx="6373114" cy="3848637"/>
          </a:xfrm>
          <a:prstGeom prst="rect">
            <a:avLst/>
          </a:prstGeom>
        </p:spPr>
      </p:pic>
    </p:spTree>
    <p:extLst>
      <p:ext uri="{BB962C8B-B14F-4D97-AF65-F5344CB8AC3E}">
        <p14:creationId xmlns:p14="http://schemas.microsoft.com/office/powerpoint/2010/main" val="2513905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9391</Words>
  <Application>Microsoft Office PowerPoint</Application>
  <PresentationFormat>Personalizado</PresentationFormat>
  <Paragraphs>539</Paragraphs>
  <Slides>66</Slides>
  <Notes>62</Notes>
  <HiddenSlides>1</HiddenSlides>
  <MMClips>0</MMClips>
  <ScaleCrop>false</ScaleCrop>
  <HeadingPairs>
    <vt:vector size="6" baseType="variant">
      <vt:variant>
        <vt:lpstr>Fuentes usadas</vt:lpstr>
      </vt:variant>
      <vt:variant>
        <vt:i4>12</vt:i4>
      </vt:variant>
      <vt:variant>
        <vt:lpstr>Tema</vt:lpstr>
      </vt:variant>
      <vt:variant>
        <vt:i4>2</vt:i4>
      </vt:variant>
      <vt:variant>
        <vt:lpstr>Títulos de diapositiva</vt:lpstr>
      </vt:variant>
      <vt:variant>
        <vt:i4>66</vt:i4>
      </vt:variant>
    </vt:vector>
  </HeadingPairs>
  <TitlesOfParts>
    <vt:vector size="80" baseType="lpstr">
      <vt:lpstr>ＭＳ Ｐゴシック</vt:lpstr>
      <vt:lpstr>ＭＳ Ｐゴシック</vt:lpstr>
      <vt:lpstr>Adobe Fangsong Std R</vt:lpstr>
      <vt:lpstr>Arial</vt:lpstr>
      <vt:lpstr>Arial Black</vt:lpstr>
      <vt:lpstr>Calibri</vt:lpstr>
      <vt:lpstr>Calibri Light</vt:lpstr>
      <vt:lpstr>Century Gothic</vt:lpstr>
      <vt:lpstr>Garamond</vt:lpstr>
      <vt:lpstr>Gill Sans MT</vt:lpstr>
      <vt:lpstr>Lucida Grande</vt:lpstr>
      <vt:lpstr>ヒラギノ角ゴ Pro W3</vt:lpstr>
      <vt:lpstr>Red Brochure 11 x 8.5</vt:lpstr>
      <vt:lpstr>2_Office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2016-11-17T13:28:28Z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